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73" r:id="rId3"/>
    <p:sldId id="276" r:id="rId4"/>
    <p:sldId id="334" r:id="rId5"/>
    <p:sldId id="335" r:id="rId6"/>
    <p:sldId id="336" r:id="rId7"/>
    <p:sldId id="277" r:id="rId8"/>
    <p:sldId id="337" r:id="rId9"/>
    <p:sldId id="338" r:id="rId10"/>
    <p:sldId id="339" r:id="rId11"/>
    <p:sldId id="341" r:id="rId12"/>
    <p:sldId id="342" r:id="rId13"/>
    <p:sldId id="343" r:id="rId14"/>
    <p:sldId id="344" r:id="rId15"/>
    <p:sldId id="345" r:id="rId16"/>
    <p:sldId id="346" r:id="rId17"/>
    <p:sldId id="347" r:id="rId18"/>
    <p:sldId id="290" r:id="rId19"/>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1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62" autoAdjust="0"/>
    <p:restoredTop sz="95400" autoAdjust="0"/>
  </p:normalViewPr>
  <p:slideViewPr>
    <p:cSldViewPr snapToGrid="0">
      <p:cViewPr varScale="1">
        <p:scale>
          <a:sx n="90" d="100"/>
          <a:sy n="90" d="100"/>
        </p:scale>
        <p:origin x="370" y="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99999999999989"/>
          <c:h val="0.99999999999999989"/>
        </c:manualLayout>
      </c:layout>
      <c:pieChart>
        <c:varyColors val="1"/>
        <c:ser>
          <c:idx val="0"/>
          <c:order val="0"/>
          <c:tx>
            <c:strRef>
              <c:f>Sheet1!$B$1</c:f>
              <c:strCache>
                <c:ptCount val="1"/>
                <c:pt idx="0">
                  <c:v>Phần trăm</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C055-4FD2-AC16-B807F631392E}"/>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C055-4FD2-AC16-B807F631392E}"/>
              </c:ext>
            </c:extLst>
          </c:dPt>
          <c:cat>
            <c:strRef>
              <c:f>Sheet1!$A$2:$A$3</c:f>
              <c:strCache>
                <c:ptCount val="2"/>
                <c:pt idx="0">
                  <c:v>Dữ liệu</c:v>
                </c:pt>
                <c:pt idx="1">
                  <c:v>Còn lại</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C055-4FD2-AC16-B807F63139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99999999999989"/>
          <c:h val="0.99999999999999989"/>
        </c:manualLayout>
      </c:layout>
      <c:pieChart>
        <c:varyColors val="1"/>
        <c:ser>
          <c:idx val="0"/>
          <c:order val="0"/>
          <c:tx>
            <c:strRef>
              <c:f>Sheet1!$B$1</c:f>
              <c:strCache>
                <c:ptCount val="1"/>
                <c:pt idx="0">
                  <c:v>Phần trăm</c:v>
                </c:pt>
              </c:strCache>
            </c:strRef>
          </c:tx>
          <c:spPr>
            <a:ln>
              <a:noFill/>
            </a:ln>
          </c:spPr>
          <c:dPt>
            <c:idx val="0"/>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1-C0DC-416D-9882-41403EA70589}"/>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C0DC-416D-9882-41403EA70589}"/>
              </c:ext>
            </c:extLst>
          </c:dPt>
          <c:cat>
            <c:strRef>
              <c:f>Sheet1!$A$2:$A$3</c:f>
              <c:strCache>
                <c:ptCount val="2"/>
                <c:pt idx="0">
                  <c:v>Dữ liệu</c:v>
                </c:pt>
                <c:pt idx="1">
                  <c:v>Còn lại</c:v>
                </c:pt>
              </c:strCache>
            </c:strRef>
          </c:cat>
          <c:val>
            <c:numRef>
              <c:f>Sheet1!$B$2:$B$3</c:f>
              <c:numCache>
                <c:formatCode>General</c:formatCode>
                <c:ptCount val="2"/>
                <c:pt idx="0">
                  <c:v>40</c:v>
                </c:pt>
                <c:pt idx="1">
                  <c:v>60</c:v>
                </c:pt>
              </c:numCache>
            </c:numRef>
          </c:val>
          <c:extLst xmlns:c16r2="http://schemas.microsoft.com/office/drawing/2015/06/chart">
            <c:ext xmlns:c16="http://schemas.microsoft.com/office/drawing/2014/chart" uri="{C3380CC4-5D6E-409C-BE32-E72D297353CC}">
              <c16:uniqueId val="{00000004-C0DC-416D-9882-41403EA7058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99999999999989"/>
          <c:h val="0.99999999999999989"/>
        </c:manualLayout>
      </c:layout>
      <c:pieChart>
        <c:varyColors val="1"/>
        <c:ser>
          <c:idx val="0"/>
          <c:order val="0"/>
          <c:tx>
            <c:strRef>
              <c:f>Sheet1!$B$1</c:f>
              <c:strCache>
                <c:ptCount val="1"/>
                <c:pt idx="0">
                  <c:v>Phần trăm</c:v>
                </c:pt>
              </c:strCache>
            </c:strRef>
          </c:tx>
          <c:spPr>
            <a:ln>
              <a:noFill/>
            </a:ln>
          </c:spPr>
          <c:dPt>
            <c:idx val="0"/>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1-6490-4092-971B-D2CFE4B78F34}"/>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6490-4092-971B-D2CFE4B78F34}"/>
              </c:ext>
            </c:extLst>
          </c:dPt>
          <c:cat>
            <c:strRef>
              <c:f>Sheet1!$A$2:$A$3</c:f>
              <c:strCache>
                <c:ptCount val="2"/>
                <c:pt idx="0">
                  <c:v>Dữ liệu</c:v>
                </c:pt>
                <c:pt idx="1">
                  <c:v>Còn lại</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4-6490-4092-971B-D2CFE4B78F3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999999999999989"/>
          <c:h val="0.99999999999999989"/>
        </c:manualLayout>
      </c:layout>
      <c:pieChart>
        <c:varyColors val="1"/>
        <c:ser>
          <c:idx val="0"/>
          <c:order val="0"/>
          <c:tx>
            <c:strRef>
              <c:f>Sheet1!$B$1</c:f>
              <c:strCache>
                <c:ptCount val="1"/>
                <c:pt idx="0">
                  <c:v>Phần trăm</c:v>
                </c:pt>
              </c:strCache>
            </c:strRef>
          </c:tx>
          <c:spPr>
            <a:ln>
              <a:noFill/>
            </a:ln>
          </c:spPr>
          <c:dPt>
            <c:idx val="0"/>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1-0462-4B44-8D50-1DF457C982E2}"/>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0462-4B44-8D50-1DF457C982E2}"/>
              </c:ext>
            </c:extLst>
          </c:dPt>
          <c:cat>
            <c:strRef>
              <c:f>Sheet1!$A$2:$A$3</c:f>
              <c:strCache>
                <c:ptCount val="2"/>
                <c:pt idx="0">
                  <c:v>Dữ liệu</c:v>
                </c:pt>
                <c:pt idx="1">
                  <c:v>Còn lại</c:v>
                </c:pt>
              </c:strCache>
            </c:strRef>
          </c:cat>
          <c:val>
            <c:numRef>
              <c:f>Sheet1!$B$2:$B$3</c:f>
              <c:numCache>
                <c:formatCode>General</c:formatCode>
                <c:ptCount val="2"/>
                <c:pt idx="0">
                  <c:v>30</c:v>
                </c:pt>
                <c:pt idx="1">
                  <c:v>70</c:v>
                </c:pt>
              </c:numCache>
            </c:numRef>
          </c:val>
          <c:extLst xmlns:c16r2="http://schemas.microsoft.com/office/drawing/2015/06/chart">
            <c:ext xmlns:c16="http://schemas.microsoft.com/office/drawing/2014/chart" uri="{C3380CC4-5D6E-409C-BE32-E72D297353CC}">
              <c16:uniqueId val="{00000004-0462-4B44-8D50-1DF457C982E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vi-V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F3926B-0A17-4729-933F-B26139697BA8}" type="datetimeFigureOut">
              <a:rPr lang="vi-VN" smtClean="0"/>
              <a:t>20/12/2020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64B5E-28FD-4B10-B9A1-DD76B28CAE66}" type="slidenum">
              <a:rPr lang="vi-VN" smtClean="0"/>
              <a:t>‹#›</a:t>
            </a:fld>
            <a:endParaRPr lang="vi-VN"/>
          </a:p>
        </p:txBody>
      </p:sp>
    </p:spTree>
    <p:extLst>
      <p:ext uri="{BB962C8B-B14F-4D97-AF65-F5344CB8AC3E}">
        <p14:creationId xmlns:p14="http://schemas.microsoft.com/office/powerpoint/2010/main" val="62312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BB64B5E-28FD-4B10-B9A1-DD76B28CAE66}" type="slidenum">
              <a:rPr lang="vi-VN" smtClean="0"/>
              <a:t>2</a:t>
            </a:fld>
            <a:endParaRPr lang="vi-VN"/>
          </a:p>
        </p:txBody>
      </p:sp>
    </p:spTree>
    <p:extLst>
      <p:ext uri="{BB962C8B-B14F-4D97-AF65-F5344CB8AC3E}">
        <p14:creationId xmlns:p14="http://schemas.microsoft.com/office/powerpoint/2010/main" val="37504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F279FEF-094B-4AE8-BFDB-109EE407F2B9}" type="datetimeFigureOut">
              <a:rPr lang="vi-VN" smtClean="0"/>
              <a:t>20/12/2020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310614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704244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431141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80914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872800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F279FEF-094B-4AE8-BFDB-109EE407F2B9}" type="datetimeFigureOut">
              <a:rPr lang="vi-VN" smtClean="0"/>
              <a:t>20/12/2020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924362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2F279FEF-094B-4AE8-BFDB-109EE407F2B9}" type="datetimeFigureOut">
              <a:rPr lang="vi-VN" smtClean="0"/>
              <a:t>20/12/2020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154121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79FEF-094B-4AE8-BFDB-109EE407F2B9}" type="datetimeFigureOut">
              <a:rPr lang="vi-VN" smtClean="0"/>
              <a:t>20/12/2020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4289637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79FEF-094B-4AE8-BFDB-109EE407F2B9}" type="datetimeFigureOut">
              <a:rPr lang="vi-VN" smtClean="0"/>
              <a:t>20/12/2020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563989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279FEF-094B-4AE8-BFDB-109EE407F2B9}" type="datetimeFigureOut">
              <a:rPr lang="vi-VN" smtClean="0"/>
              <a:t>20/12/2020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3695316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F279FEF-094B-4AE8-BFDB-109EE407F2B9}" type="datetimeFigureOut">
              <a:rPr lang="vi-VN" smtClean="0"/>
              <a:t>20/12/2020</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409699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3180347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F279FEF-094B-4AE8-BFDB-109EE407F2B9}" type="datetimeFigureOut">
              <a:rPr lang="vi-VN" smtClean="0"/>
              <a:t>20/12/2020</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542865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F279FEF-094B-4AE8-BFDB-109EE407F2B9}" type="datetimeFigureOut">
              <a:rPr lang="vi-VN" smtClean="0"/>
              <a:t>20/12/2020</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45748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F279FEF-094B-4AE8-BFDB-109EE407F2B9}" type="datetimeFigureOut">
              <a:rPr lang="vi-VN" smtClean="0"/>
              <a:t>20/12/2020</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315639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382215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F279FEF-094B-4AE8-BFDB-109EE407F2B9}" type="datetimeFigureOut">
              <a:rPr lang="vi-VN" smtClean="0"/>
              <a:t>20/12/2020</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DA428B05-E54C-493F-845C-712F975A61F9}" type="slidenum">
              <a:rPr lang="vi-VN" smtClean="0"/>
              <a:t>‹#›</a:t>
            </a:fld>
            <a:endParaRPr lang="vi-VN"/>
          </a:p>
        </p:txBody>
      </p:sp>
    </p:spTree>
    <p:extLst>
      <p:ext uri="{BB962C8B-B14F-4D97-AF65-F5344CB8AC3E}">
        <p14:creationId xmlns:p14="http://schemas.microsoft.com/office/powerpoint/2010/main" val="2735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2F279FEF-094B-4AE8-BFDB-109EE407F2B9}" type="datetimeFigureOut">
              <a:rPr lang="vi-VN" smtClean="0"/>
              <a:t>20/12/2020</a:t>
            </a:fld>
            <a:endParaRPr lang="vi-V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vi-V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A428B05-E54C-493F-845C-712F975A61F9}" type="slidenum">
              <a:rPr lang="vi-VN" smtClean="0"/>
              <a:t>‹#›</a:t>
            </a:fld>
            <a:endParaRPr lang="vi-VN"/>
          </a:p>
        </p:txBody>
      </p:sp>
    </p:spTree>
    <p:extLst>
      <p:ext uri="{BB962C8B-B14F-4D97-AF65-F5344CB8AC3E}">
        <p14:creationId xmlns:p14="http://schemas.microsoft.com/office/powerpoint/2010/main" val="37839497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04672" y="765728"/>
            <a:ext cx="10251583" cy="1508105"/>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BẢO VỆ DỰ ÁN 2</a:t>
            </a:r>
          </a:p>
          <a:p>
            <a:pPr algn="ctr"/>
            <a:endParaRPr lang="en-US" sz="2800" b="1" dirty="0">
              <a:latin typeface="Times New Roman" panose="02020603050405020304" pitchFamily="18" charset="0"/>
              <a:cs typeface="Times New Roman" panose="02020603050405020304" pitchFamily="18" charset="0"/>
            </a:endParaRPr>
          </a:p>
          <a:p>
            <a:pPr algn="ctr"/>
            <a:r>
              <a:rPr lang="en-US" sz="2800" b="1" dirty="0" smtClean="0">
                <a:latin typeface="Times New Roman" panose="02020603050405020304" pitchFamily="18" charset="0"/>
                <a:cs typeface="Times New Roman" panose="02020603050405020304" pitchFamily="18" charset="0"/>
              </a:rPr>
              <a:t> </a:t>
            </a:r>
            <a:r>
              <a:rPr lang="en-US" sz="3600" b="1" dirty="0" smtClean="0">
                <a:latin typeface="Times New Roman" panose="02020603050405020304" pitchFamily="18" charset="0"/>
                <a:cs typeface="Times New Roman" panose="02020603050405020304" pitchFamily="18" charset="0"/>
              </a:rPr>
              <a:t>SMART DOOR</a:t>
            </a:r>
            <a:endParaRPr lang="vi-VN" sz="3600" b="1" dirty="0">
              <a:solidFill>
                <a:srgbClr val="002060"/>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6071616" y="2662787"/>
            <a:ext cx="5839968" cy="3970318"/>
          </a:xfrm>
          <a:prstGeom prst="rect">
            <a:avLst/>
          </a:prstGeom>
          <a:noFill/>
        </p:spPr>
        <p:txBody>
          <a:bodyPr wrap="square" rtlCol="0">
            <a:spAutoFit/>
          </a:bodyPr>
          <a:lstStyle/>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GVHD: Nguyễn Thanh Điền</a:t>
            </a:r>
          </a:p>
          <a:p>
            <a:pPr>
              <a:lnSpc>
                <a:spcPct val="150000"/>
              </a:lnSpc>
            </a:pPr>
            <a:r>
              <a:rPr lang="en-US" sz="2400" b="1" dirty="0" smtClean="0">
                <a:solidFill>
                  <a:srgbClr val="002060"/>
                </a:solidFill>
                <a:latin typeface="Times New Roman" panose="02020603050405020304" pitchFamily="18" charset="0"/>
                <a:cs typeface="Times New Roman" panose="02020603050405020304" pitchFamily="18" charset="0"/>
              </a:rPr>
              <a:t>NHÓM BẢO VỆ ĐỒ ÁN:</a:t>
            </a:r>
          </a:p>
          <a:p>
            <a:pPr>
              <a:lnSpc>
                <a:spcPct val="150000"/>
              </a:lnSpc>
            </a:pPr>
            <a:r>
              <a:rPr lang="en-US" sz="2400" b="1" dirty="0">
                <a:solidFill>
                  <a:srgbClr val="002060"/>
                </a:solidFill>
                <a:latin typeface="Times New Roman" panose="02020603050405020304" pitchFamily="18" charset="0"/>
                <a:cs typeface="Times New Roman" panose="02020603050405020304" pitchFamily="18" charset="0"/>
              </a:rPr>
              <a:t>NHÓM:</a:t>
            </a:r>
            <a:r>
              <a:rPr lang="en-US" sz="2400" dirty="0">
                <a:solidFill>
                  <a:srgbClr val="002060"/>
                </a:solidFill>
                <a:latin typeface="Times New Roman" panose="02020603050405020304" pitchFamily="18" charset="0"/>
                <a:cs typeface="Times New Roman" panose="02020603050405020304" pitchFamily="18" charset="0"/>
              </a:rPr>
              <a:t>  BEE </a:t>
            </a:r>
            <a:r>
              <a:rPr lang="en-US" sz="2400" dirty="0" smtClean="0">
                <a:solidFill>
                  <a:srgbClr val="002060"/>
                </a:solidFill>
                <a:latin typeface="Times New Roman" panose="02020603050405020304" pitchFamily="18" charset="0"/>
                <a:cs typeface="Times New Roman" panose="02020603050405020304" pitchFamily="18" charset="0"/>
              </a:rPr>
              <a:t>SMART</a:t>
            </a:r>
            <a:endParaRPr lang="en-US" sz="2400" b="1" dirty="0" smtClean="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400" dirty="0" smtClean="0">
                <a:solidFill>
                  <a:srgbClr val="002060"/>
                </a:solidFill>
                <a:latin typeface="Times New Roman" panose="02020603050405020304" pitchFamily="18" charset="0"/>
                <a:cs typeface="Times New Roman" panose="02020603050405020304" pitchFamily="18" charset="0"/>
              </a:rPr>
              <a:t>Nguyễn Đình Đại Nghĩa (Nhóm trưởng)</a:t>
            </a:r>
            <a:endParaRPr lang="en-US" sz="2400" dirty="0">
              <a:solidFill>
                <a:srgbClr val="002060"/>
              </a:solidFill>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sz="2400" dirty="0" smtClean="0">
                <a:solidFill>
                  <a:srgbClr val="002060"/>
                </a:solidFill>
                <a:latin typeface="Times New Roman" panose="02020603050405020304" pitchFamily="18" charset="0"/>
                <a:cs typeface="Times New Roman" panose="02020603050405020304" pitchFamily="18" charset="0"/>
              </a:rPr>
              <a:t>Trần Tấn Phát</a:t>
            </a:r>
          </a:p>
          <a:p>
            <a:pPr marL="457200" indent="-457200">
              <a:lnSpc>
                <a:spcPct val="150000"/>
              </a:lnSpc>
              <a:buFont typeface="+mj-lt"/>
              <a:buAutoNum type="arabicPeriod"/>
            </a:pPr>
            <a:r>
              <a:rPr lang="en-US" sz="2400" dirty="0" smtClean="0">
                <a:solidFill>
                  <a:srgbClr val="002060"/>
                </a:solidFill>
                <a:latin typeface="Times New Roman" panose="02020603050405020304" pitchFamily="18" charset="0"/>
                <a:cs typeface="Times New Roman" panose="02020603050405020304" pitchFamily="18" charset="0"/>
              </a:rPr>
              <a:t>Trần Thế Pháp</a:t>
            </a:r>
          </a:p>
          <a:p>
            <a:pPr marL="457200" indent="-457200">
              <a:lnSpc>
                <a:spcPct val="150000"/>
              </a:lnSpc>
              <a:buFont typeface="+mj-lt"/>
              <a:buAutoNum type="arabicPeriod"/>
            </a:pPr>
            <a:r>
              <a:rPr lang="en-US" sz="2400" dirty="0" smtClean="0">
                <a:solidFill>
                  <a:srgbClr val="002060"/>
                </a:solidFill>
                <a:latin typeface="Times New Roman" panose="02020603050405020304" pitchFamily="18" charset="0"/>
                <a:cs typeface="Times New Roman" panose="02020603050405020304" pitchFamily="18" charset="0"/>
              </a:rPr>
              <a:t>Nguyễn Quốc Đại</a:t>
            </a:r>
            <a:endParaRPr lang="en-US" sz="2400" dirty="0">
              <a:solidFill>
                <a:srgbClr val="00206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804672" y="2913887"/>
            <a:ext cx="4803648" cy="3605059"/>
          </a:xfrm>
          <a:prstGeom prst="rect">
            <a:avLst/>
          </a:prstGeom>
          <a:ln>
            <a:noFill/>
          </a:ln>
          <a:effectLst>
            <a:softEdge rad="112500"/>
          </a:effectLst>
        </p:spPr>
      </p:pic>
      <p:sp>
        <p:nvSpPr>
          <p:cNvPr id="5" name="Rectangle 4"/>
          <p:cNvSpPr/>
          <p:nvPr/>
        </p:nvSpPr>
        <p:spPr>
          <a:xfrm>
            <a:off x="0" y="-36576"/>
            <a:ext cx="2657856" cy="1926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265" y="123128"/>
            <a:ext cx="2501325" cy="948474"/>
          </a:xfrm>
          <a:prstGeom prst="rect">
            <a:avLst/>
          </a:prstGeom>
        </p:spPr>
      </p:pic>
    </p:spTree>
    <p:extLst>
      <p:ext uri="{BB962C8B-B14F-4D97-AF65-F5344CB8AC3E}">
        <p14:creationId xmlns:p14="http://schemas.microsoft.com/office/powerpoint/2010/main" val="35709855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663" y="3983705"/>
            <a:ext cx="3104462" cy="2165320"/>
          </a:xfrm>
          <a:prstGeom prst="rect">
            <a:avLst/>
          </a:prstGeom>
          <a:ln>
            <a:noFill/>
          </a:ln>
          <a:effectLst>
            <a:softEdge rad="112500"/>
          </a:effectLst>
        </p:spPr>
      </p:pic>
      <p:sp>
        <p:nvSpPr>
          <p:cNvPr id="6" name="TextBox 5"/>
          <p:cNvSpPr txBox="1"/>
          <p:nvPr/>
        </p:nvSpPr>
        <p:spPr>
          <a:xfrm>
            <a:off x="1860270" y="6013534"/>
            <a:ext cx="2365248"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Cảnh báo, báo động</a:t>
            </a:r>
            <a:endParaRPr lang="vi-VN" sz="20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46802" y="991499"/>
            <a:ext cx="2365248"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Hệ thống bảo vệ</a:t>
            </a:r>
            <a:endParaRPr lang="vi-VN" sz="20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4792744" y="1675133"/>
            <a:ext cx="5703280" cy="1569660"/>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2400" dirty="0">
                <a:latin typeface="Times New Roman" panose="02020603050405020304" pitchFamily="18" charset="0"/>
                <a:cs typeface="Times New Roman" panose="02020603050405020304" pitchFamily="18" charset="0"/>
              </a:rPr>
              <a:t>Hệ thống tự động điều chỉnh nhiệt độ, ánh sáng khi người dùng đọc sách, xem ti-vi hay đi </a:t>
            </a:r>
            <a:r>
              <a:rPr lang="en-US" sz="2400" dirty="0" smtClean="0">
                <a:latin typeface="Times New Roman" panose="02020603050405020304" pitchFamily="18" charset="0"/>
                <a:cs typeface="Times New Roman" panose="02020603050405020304" pitchFamily="18" charset="0"/>
              </a:rPr>
              <a:t>ngủ nhằm </a:t>
            </a:r>
            <a:r>
              <a:rPr lang="en-US" sz="2400" dirty="0">
                <a:latin typeface="Times New Roman" panose="02020603050405020304" pitchFamily="18" charset="0"/>
                <a:cs typeface="Times New Roman" panose="02020603050405020304" pitchFamily="18" charset="0"/>
              </a:rPr>
              <a:t>bảo vệ sức khỏe tốt nhất cho họ.</a:t>
            </a:r>
            <a:endParaRPr lang="vi-VN" sz="2400" dirty="0">
              <a:latin typeface="Times New Roman" panose="02020603050405020304" pitchFamily="18" charset="0"/>
              <a:cs typeface="Times New Roman" panose="02020603050405020304" pitchFamily="18" charset="0"/>
            </a:endParaRPr>
          </a:p>
        </p:txBody>
      </p:sp>
      <p:cxnSp>
        <p:nvCxnSpPr>
          <p:cNvPr id="16" name="Straight Connector 15"/>
          <p:cNvCxnSpPr/>
          <p:nvPr/>
        </p:nvCxnSpPr>
        <p:spPr>
          <a:xfrm>
            <a:off x="1594618" y="3802198"/>
            <a:ext cx="9058656" cy="0"/>
          </a:xfrm>
          <a:prstGeom prst="line">
            <a:avLst/>
          </a:prstGeom>
          <a:ln w="57150"/>
        </p:spPr>
        <p:style>
          <a:lnRef idx="3">
            <a:schemeClr val="accent5"/>
          </a:lnRef>
          <a:fillRef idx="0">
            <a:schemeClr val="accent5"/>
          </a:fillRef>
          <a:effectRef idx="2">
            <a:schemeClr val="accent5"/>
          </a:effectRef>
          <a:fontRef idx="minor">
            <a:schemeClr val="tx1"/>
          </a:fontRef>
        </p:style>
      </p:cxnSp>
      <p:sp>
        <p:nvSpPr>
          <p:cNvPr id="17" name="TextBox 16"/>
          <p:cNvSpPr txBox="1"/>
          <p:nvPr/>
        </p:nvSpPr>
        <p:spPr>
          <a:xfrm>
            <a:off x="4792744" y="3983705"/>
            <a:ext cx="6885905" cy="2677656"/>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lvl="0"/>
            <a:r>
              <a:rPr lang="en-US" sz="2400" dirty="0" smtClean="0">
                <a:latin typeface="Times New Roman" panose="02020603050405020304" pitchFamily="18" charset="0"/>
                <a:cs typeface="Times New Roman" panose="02020603050405020304" pitchFamily="18" charset="0"/>
              </a:rPr>
              <a:t>-Đưa </a:t>
            </a:r>
            <a:r>
              <a:rPr lang="en-US" sz="2400" dirty="0">
                <a:latin typeface="Times New Roman" panose="02020603050405020304" pitchFamily="18" charset="0"/>
                <a:cs typeface="Times New Roman" panose="02020603050405020304" pitchFamily="18" charset="0"/>
              </a:rPr>
              <a:t>ra các cảnh báo </a:t>
            </a:r>
            <a:r>
              <a:rPr lang="en-US" sz="2400" dirty="0" smtClean="0">
                <a:latin typeface="Times New Roman" panose="02020603050405020304" pitchFamily="18" charset="0"/>
                <a:cs typeface="Times New Roman" panose="02020603050405020304" pitchFamily="18" charset="0"/>
              </a:rPr>
              <a:t>khi nhập sai mật mã hoặc khi không nhận diện được thẻ từ đã </a:t>
            </a:r>
            <a:r>
              <a:rPr lang="en-US" sz="2400" dirty="0">
                <a:latin typeface="Times New Roman" panose="02020603050405020304" pitchFamily="18" charset="0"/>
                <a:cs typeface="Times New Roman" panose="02020603050405020304" pitchFamily="18" charset="0"/>
              </a:rPr>
              <a:t>đăng ký quá số lần quy định. </a:t>
            </a:r>
            <a:endParaRPr lang="vi-VN" sz="2400" dirty="0">
              <a:latin typeface="Times New Roman" panose="02020603050405020304" pitchFamily="18" charset="0"/>
              <a:cs typeface="Times New Roman" panose="02020603050405020304" pitchFamily="18" charset="0"/>
            </a:endParaRPr>
          </a:p>
          <a:p>
            <a:pPr lvl="0"/>
            <a:r>
              <a:rPr lang="en-US" sz="2400" dirty="0" smtClean="0">
                <a:latin typeface="Times New Roman" panose="02020603050405020304" pitchFamily="18" charset="0"/>
                <a:cs typeface="Times New Roman" panose="02020603050405020304" pitchFamily="18" charset="0"/>
              </a:rPr>
              <a:t>-Tính </a:t>
            </a:r>
            <a:r>
              <a:rPr lang="en-US" sz="2400" dirty="0">
                <a:latin typeface="Times New Roman" panose="02020603050405020304" pitchFamily="18" charset="0"/>
                <a:cs typeface="Times New Roman" panose="02020603050405020304" pitchFamily="18" charset="0"/>
              </a:rPr>
              <a:t>năng an ninh như tự báo động khi </a:t>
            </a:r>
            <a:r>
              <a:rPr lang="en-US" sz="2400" dirty="0" smtClean="0">
                <a:latin typeface="Times New Roman" panose="02020603050405020304" pitchFamily="18" charset="0"/>
                <a:cs typeface="Times New Roman" panose="02020603050405020304" pitchFamily="18" charset="0"/>
              </a:rPr>
              <a:t>có </a:t>
            </a:r>
            <a:r>
              <a:rPr lang="en-US" sz="2400" dirty="0">
                <a:latin typeface="Times New Roman" panose="02020603050405020304" pitchFamily="18" charset="0"/>
                <a:cs typeface="Times New Roman" panose="02020603050405020304" pitchFamily="18" charset="0"/>
              </a:rPr>
              <a:t>người </a:t>
            </a:r>
            <a:r>
              <a:rPr lang="en-US" sz="2400" dirty="0" smtClean="0">
                <a:latin typeface="Times New Roman" panose="02020603050405020304" pitchFamily="18" charset="0"/>
                <a:cs typeface="Times New Roman" panose="02020603050405020304" pitchFamily="18" charset="0"/>
              </a:rPr>
              <a:t>đứng trước cửa quá lâu; báo gia chủ, </a:t>
            </a:r>
            <a:r>
              <a:rPr lang="en-US" sz="2400" dirty="0">
                <a:latin typeface="Times New Roman" panose="02020603050405020304" pitchFamily="18" charset="0"/>
                <a:cs typeface="Times New Roman" panose="02020603050405020304" pitchFamily="18" charset="0"/>
              </a:rPr>
              <a:t>cảnh </a:t>
            </a:r>
            <a:r>
              <a:rPr lang="en-US" sz="2400" dirty="0" smtClean="0">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khi cửa được mở không thông qua các bước bảo mật.</a:t>
            </a:r>
          </a:p>
          <a:p>
            <a:pPr lvl="0"/>
            <a:r>
              <a:rPr lang="en-US" sz="2400" dirty="0" smtClean="0">
                <a:latin typeface="Times New Roman" panose="02020603050405020304" pitchFamily="18" charset="0"/>
                <a:cs typeface="Times New Roman" panose="02020603050405020304" pitchFamily="18" charset="0"/>
              </a:rPr>
              <a:t>-Luôn </a:t>
            </a:r>
            <a:r>
              <a:rPr lang="en-US" sz="2400" dirty="0">
                <a:latin typeface="Times New Roman" panose="02020603050405020304" pitchFamily="18" charset="0"/>
                <a:cs typeface="Times New Roman" panose="02020603050405020304" pitchFamily="18" charset="0"/>
              </a:rPr>
              <a:t>trong trạng thái sẵn sàng.</a:t>
            </a:r>
            <a:endParaRPr lang="vi-VN" sz="2400" dirty="0">
              <a:latin typeface="Times New Roman" panose="02020603050405020304" pitchFamily="18" charset="0"/>
              <a:cs typeface="Times New Roman" panose="02020603050405020304" pitchFamily="18" charset="0"/>
            </a:endParaRPr>
          </a:p>
        </p:txBody>
      </p:sp>
      <p:sp>
        <p:nvSpPr>
          <p:cNvPr id="10" name="Flowchart: Terminator 9"/>
          <p:cNvSpPr/>
          <p:nvPr/>
        </p:nvSpPr>
        <p:spPr>
          <a:xfrm>
            <a:off x="0" y="-73153"/>
            <a:ext cx="5535168"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III/ Khảo sát yêu cầu</a:t>
            </a:r>
          </a:p>
          <a:p>
            <a:pPr algn="ctr"/>
            <a:r>
              <a:rPr lang="en-US" sz="2800" b="1" dirty="0">
                <a:solidFill>
                  <a:schemeClr val="bg2">
                    <a:lumMod val="10000"/>
                  </a:schemeClr>
                </a:solidFill>
                <a:latin typeface="Times New Roman" panose="02020603050405020304" pitchFamily="18" charset="0"/>
                <a:cs typeface="Times New Roman" panose="02020603050405020304" pitchFamily="18" charset="0"/>
              </a:rPr>
              <a:t>2</a:t>
            </a:r>
            <a:r>
              <a:rPr lang="en-US" sz="2800" b="1" dirty="0" smtClean="0">
                <a:solidFill>
                  <a:schemeClr val="bg2">
                    <a:lumMod val="10000"/>
                  </a:schemeClr>
                </a:solidFill>
                <a:latin typeface="Times New Roman" panose="02020603050405020304" pitchFamily="18" charset="0"/>
                <a:cs typeface="Times New Roman" panose="02020603050405020304" pitchFamily="18" charset="0"/>
              </a:rPr>
              <a:t>/ Chức năng của hệ thống</a:t>
            </a:r>
            <a:endParaRPr lang="vi-VN" sz="28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636967" y="1282307"/>
            <a:ext cx="2784919" cy="2516565"/>
          </a:xfrm>
          <a:prstGeom prst="rect">
            <a:avLst/>
          </a:prstGeom>
          <a:ln>
            <a:noFill/>
          </a:ln>
          <a:effectLst>
            <a:softEdge rad="112500"/>
          </a:effectLst>
        </p:spPr>
      </p:pic>
    </p:spTree>
    <p:extLst>
      <p:ext uri="{BB962C8B-B14F-4D97-AF65-F5344CB8AC3E}">
        <p14:creationId xmlns:p14="http://schemas.microsoft.com/office/powerpoint/2010/main" val="1271778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p:cNvSpPr/>
          <p:nvPr/>
        </p:nvSpPr>
        <p:spPr>
          <a:xfrm>
            <a:off x="3474719" y="1197863"/>
            <a:ext cx="2560320" cy="2560320"/>
          </a:xfrm>
          <a:custGeom>
            <a:avLst/>
            <a:gdLst>
              <a:gd name="connsiteX0" fmla="*/ 385737 w 1920240"/>
              <a:gd name="connsiteY0" fmla="*/ 0 h 1920240"/>
              <a:gd name="connsiteX1" fmla="*/ 1534502 w 1920240"/>
              <a:gd name="connsiteY1" fmla="*/ 0 h 1920240"/>
              <a:gd name="connsiteX2" fmla="*/ 1920240 w 1920240"/>
              <a:gd name="connsiteY2" fmla="*/ 385738 h 1920240"/>
              <a:gd name="connsiteX3" fmla="*/ 1920240 w 1920240"/>
              <a:gd name="connsiteY3" fmla="*/ 1534503 h 1920240"/>
              <a:gd name="connsiteX4" fmla="*/ 1920155 w 1920240"/>
              <a:gd name="connsiteY4" fmla="*/ 1536192 h 1920240"/>
              <a:gd name="connsiteX5" fmla="*/ 1920240 w 1920240"/>
              <a:gd name="connsiteY5" fmla="*/ 1536192 h 1920240"/>
              <a:gd name="connsiteX6" fmla="*/ 1920240 w 1920240"/>
              <a:gd name="connsiteY6" fmla="*/ 1920240 h 1920240"/>
              <a:gd name="connsiteX7" fmla="*/ 1536192 w 1920240"/>
              <a:gd name="connsiteY7" fmla="*/ 1920240 h 1920240"/>
              <a:gd name="connsiteX8" fmla="*/ 1536192 w 1920240"/>
              <a:gd name="connsiteY8" fmla="*/ 1920155 h 1920240"/>
              <a:gd name="connsiteX9" fmla="*/ 1534502 w 1920240"/>
              <a:gd name="connsiteY9" fmla="*/ 1920240 h 1920240"/>
              <a:gd name="connsiteX10" fmla="*/ 385737 w 1920240"/>
              <a:gd name="connsiteY10" fmla="*/ 1920240 h 1920240"/>
              <a:gd name="connsiteX11" fmla="*/ 0 w 1920240"/>
              <a:gd name="connsiteY11" fmla="*/ 1534503 h 1920240"/>
              <a:gd name="connsiteX12" fmla="*/ 0 w 1920240"/>
              <a:gd name="connsiteY12" fmla="*/ 385738 h 1920240"/>
              <a:gd name="connsiteX13" fmla="*/ 385737 w 1920240"/>
              <a:gd name="connsiteY13"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0240" h="1920240">
                <a:moveTo>
                  <a:pt x="385737" y="0"/>
                </a:moveTo>
                <a:lnTo>
                  <a:pt x="1534502" y="0"/>
                </a:lnTo>
                <a:cubicBezTo>
                  <a:pt x="1747540" y="0"/>
                  <a:pt x="1920240" y="172701"/>
                  <a:pt x="1920240" y="385738"/>
                </a:cubicBezTo>
                <a:lnTo>
                  <a:pt x="1920240" y="1534503"/>
                </a:lnTo>
                <a:lnTo>
                  <a:pt x="1920155" y="1536192"/>
                </a:lnTo>
                <a:lnTo>
                  <a:pt x="1920240" y="1536192"/>
                </a:lnTo>
                <a:lnTo>
                  <a:pt x="1920240" y="1920240"/>
                </a:lnTo>
                <a:lnTo>
                  <a:pt x="1536192" y="1920240"/>
                </a:lnTo>
                <a:lnTo>
                  <a:pt x="1536192" y="1920155"/>
                </a:lnTo>
                <a:lnTo>
                  <a:pt x="1534502" y="1920240"/>
                </a:lnTo>
                <a:lnTo>
                  <a:pt x="385737" y="1920240"/>
                </a:lnTo>
                <a:cubicBezTo>
                  <a:pt x="172700" y="1920240"/>
                  <a:pt x="0" y="1747540"/>
                  <a:pt x="0" y="1534503"/>
                </a:cubicBezTo>
                <a:lnTo>
                  <a:pt x="0" y="385738"/>
                </a:lnTo>
                <a:cubicBezTo>
                  <a:pt x="0" y="172701"/>
                  <a:pt x="172700" y="0"/>
                  <a:pt x="385737" y="0"/>
                </a:cubicBezTo>
                <a:close/>
              </a:path>
            </a:pathLst>
          </a:custGeom>
          <a:ln>
            <a:noFill/>
          </a:ln>
          <a:effectLst>
            <a:innerShdw blurRad="50800" dist="254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3840479" y="1197865"/>
            <a:ext cx="2072640" cy="36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smtClean="0">
                <a:solidFill>
                  <a:srgbClr val="FFFFFF"/>
                </a:solidFill>
                <a:latin typeface="Times New Roman" panose="02020603050405020304" pitchFamily="18" charset="0"/>
                <a:cs typeface="Times New Roman" panose="02020603050405020304" pitchFamily="18" charset="0"/>
              </a:rPr>
              <a:t>Thế mạnh</a:t>
            </a:r>
            <a:endParaRPr lang="en-US" sz="2133" b="1" dirty="0">
              <a:solidFill>
                <a:srgbClr val="FFFFFF"/>
              </a:solidFill>
              <a:latin typeface="Times New Roman" panose="02020603050405020304" pitchFamily="18" charset="0"/>
              <a:cs typeface="Times New Roman" panose="02020603050405020304" pitchFamily="18" charset="0"/>
            </a:endParaRPr>
          </a:p>
        </p:txBody>
      </p:sp>
      <p:grpSp>
        <p:nvGrpSpPr>
          <p:cNvPr id="7" name="Group 6"/>
          <p:cNvGrpSpPr/>
          <p:nvPr/>
        </p:nvGrpSpPr>
        <p:grpSpPr>
          <a:xfrm>
            <a:off x="3840479" y="1563623"/>
            <a:ext cx="2072640" cy="2072640"/>
            <a:chOff x="2880359" y="880109"/>
            <a:chExt cx="1554480" cy="1554480"/>
          </a:xfrm>
        </p:grpSpPr>
        <p:sp>
          <p:nvSpPr>
            <p:cNvPr id="26" name="Freeform: Shape 25"/>
            <p:cNvSpPr/>
            <p:nvPr/>
          </p:nvSpPr>
          <p:spPr>
            <a:xfrm>
              <a:off x="2880359" y="880109"/>
              <a:ext cx="1554480" cy="1554480"/>
            </a:xfrm>
            <a:custGeom>
              <a:avLst/>
              <a:gdLst>
                <a:gd name="connsiteX0" fmla="*/ 349001 w 1737360"/>
                <a:gd name="connsiteY0" fmla="*/ 0 h 1737360"/>
                <a:gd name="connsiteX1" fmla="*/ 1388359 w 1737360"/>
                <a:gd name="connsiteY1" fmla="*/ 0 h 1737360"/>
                <a:gd name="connsiteX2" fmla="*/ 1737360 w 1737360"/>
                <a:gd name="connsiteY2" fmla="*/ 349001 h 1737360"/>
                <a:gd name="connsiteX3" fmla="*/ 1737360 w 1737360"/>
                <a:gd name="connsiteY3" fmla="*/ 1388359 h 1737360"/>
                <a:gd name="connsiteX4" fmla="*/ 1737283 w 1737360"/>
                <a:gd name="connsiteY4" fmla="*/ 1389888 h 1737360"/>
                <a:gd name="connsiteX5" fmla="*/ 1737360 w 1737360"/>
                <a:gd name="connsiteY5" fmla="*/ 1389888 h 1737360"/>
                <a:gd name="connsiteX6" fmla="*/ 1737360 w 1737360"/>
                <a:gd name="connsiteY6" fmla="*/ 1737360 h 1737360"/>
                <a:gd name="connsiteX7" fmla="*/ 1389888 w 1737360"/>
                <a:gd name="connsiteY7" fmla="*/ 1737360 h 1737360"/>
                <a:gd name="connsiteX8" fmla="*/ 1389888 w 1737360"/>
                <a:gd name="connsiteY8" fmla="*/ 1737283 h 1737360"/>
                <a:gd name="connsiteX9" fmla="*/ 1388359 w 1737360"/>
                <a:gd name="connsiteY9" fmla="*/ 1737360 h 1737360"/>
                <a:gd name="connsiteX10" fmla="*/ 349001 w 1737360"/>
                <a:gd name="connsiteY10" fmla="*/ 1737360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cubicBezTo>
                    <a:pt x="1581107" y="0"/>
                    <a:pt x="1737360" y="156253"/>
                    <a:pt x="1737360" y="349001"/>
                  </a:cubicBezTo>
                  <a:lnTo>
                    <a:pt x="1737360" y="1388359"/>
                  </a:lnTo>
                  <a:lnTo>
                    <a:pt x="1737283" y="1389888"/>
                  </a:lnTo>
                  <a:lnTo>
                    <a:pt x="1737360" y="1389888"/>
                  </a:lnTo>
                  <a:lnTo>
                    <a:pt x="1737360" y="1737360"/>
                  </a:lnTo>
                  <a:lnTo>
                    <a:pt x="1389888" y="1737360"/>
                  </a:lnTo>
                  <a:lnTo>
                    <a:pt x="1389888" y="1737283"/>
                  </a:lnTo>
                  <a:lnTo>
                    <a:pt x="1388359" y="1737360"/>
                  </a:lnTo>
                  <a:lnTo>
                    <a:pt x="349001" y="1737360"/>
                  </a:lnTo>
                  <a:cubicBezTo>
                    <a:pt x="156253" y="1737360"/>
                    <a:pt x="0" y="1581107"/>
                    <a:pt x="0" y="1388359"/>
                  </a:cubicBezTo>
                  <a:lnTo>
                    <a:pt x="0" y="349001"/>
                  </a:lnTo>
                  <a:cubicBezTo>
                    <a:pt x="0" y="156253"/>
                    <a:pt x="156253" y="0"/>
                    <a:pt x="349001" y="0"/>
                  </a:cubicBezTo>
                  <a:close/>
                </a:path>
              </a:pathLst>
            </a:custGeom>
            <a:gradFill>
              <a:gsLst>
                <a:gs pos="0">
                  <a:schemeClr val="bg1"/>
                </a:gs>
                <a:gs pos="100000">
                  <a:schemeClr val="bg1">
                    <a:lumMod val="85000"/>
                  </a:schemeClr>
                </a:gs>
              </a:gsLst>
              <a:lin ang="2700000" scaled="0"/>
            </a:gradFill>
            <a:ln>
              <a:noFill/>
            </a:ln>
            <a:effectLst>
              <a:outerShdw blurRad="50800" dist="25400" dir="9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Freeform: Shape 24"/>
            <p:cNvSpPr/>
            <p:nvPr/>
          </p:nvSpPr>
          <p:spPr>
            <a:xfrm>
              <a:off x="2926079" y="925829"/>
              <a:ext cx="1463040" cy="1463040"/>
            </a:xfrm>
            <a:custGeom>
              <a:avLst/>
              <a:gdLst>
                <a:gd name="connsiteX0" fmla="*/ 349001 w 1737360"/>
                <a:gd name="connsiteY0" fmla="*/ 0 h 1737360"/>
                <a:gd name="connsiteX1" fmla="*/ 1388359 w 1737360"/>
                <a:gd name="connsiteY1" fmla="*/ 0 h 1737360"/>
                <a:gd name="connsiteX2" fmla="*/ 1737360 w 1737360"/>
                <a:gd name="connsiteY2" fmla="*/ 349001 h 1737360"/>
                <a:gd name="connsiteX3" fmla="*/ 1737360 w 1737360"/>
                <a:gd name="connsiteY3" fmla="*/ 1388359 h 1737360"/>
                <a:gd name="connsiteX4" fmla="*/ 1737283 w 1737360"/>
                <a:gd name="connsiteY4" fmla="*/ 1389888 h 1737360"/>
                <a:gd name="connsiteX5" fmla="*/ 1737360 w 1737360"/>
                <a:gd name="connsiteY5" fmla="*/ 1389888 h 1737360"/>
                <a:gd name="connsiteX6" fmla="*/ 1737360 w 1737360"/>
                <a:gd name="connsiteY6" fmla="*/ 1737360 h 1737360"/>
                <a:gd name="connsiteX7" fmla="*/ 1389888 w 1737360"/>
                <a:gd name="connsiteY7" fmla="*/ 1737360 h 1737360"/>
                <a:gd name="connsiteX8" fmla="*/ 1389888 w 1737360"/>
                <a:gd name="connsiteY8" fmla="*/ 1737283 h 1737360"/>
                <a:gd name="connsiteX9" fmla="*/ 1388359 w 1737360"/>
                <a:gd name="connsiteY9" fmla="*/ 1737360 h 1737360"/>
                <a:gd name="connsiteX10" fmla="*/ 349001 w 1737360"/>
                <a:gd name="connsiteY10" fmla="*/ 1737360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cubicBezTo>
                    <a:pt x="1581107" y="0"/>
                    <a:pt x="1737360" y="156253"/>
                    <a:pt x="1737360" y="349001"/>
                  </a:cubicBezTo>
                  <a:lnTo>
                    <a:pt x="1737360" y="1388359"/>
                  </a:lnTo>
                  <a:lnTo>
                    <a:pt x="1737283" y="1389888"/>
                  </a:lnTo>
                  <a:lnTo>
                    <a:pt x="1737360" y="1389888"/>
                  </a:lnTo>
                  <a:lnTo>
                    <a:pt x="1737360" y="1737360"/>
                  </a:lnTo>
                  <a:lnTo>
                    <a:pt x="1389888" y="1737360"/>
                  </a:lnTo>
                  <a:lnTo>
                    <a:pt x="1389888" y="1737283"/>
                  </a:lnTo>
                  <a:lnTo>
                    <a:pt x="1388359" y="1737360"/>
                  </a:lnTo>
                  <a:lnTo>
                    <a:pt x="349001" y="1737360"/>
                  </a:lnTo>
                  <a:cubicBezTo>
                    <a:pt x="156253" y="1737360"/>
                    <a:pt x="0" y="1581107"/>
                    <a:pt x="0" y="1388359"/>
                  </a:cubicBezTo>
                  <a:lnTo>
                    <a:pt x="0" y="349001"/>
                  </a:lnTo>
                  <a:cubicBezTo>
                    <a:pt x="0" y="156253"/>
                    <a:pt x="156253" y="0"/>
                    <a:pt x="349001" y="0"/>
                  </a:cubicBezTo>
                  <a:close/>
                </a:path>
              </a:pathLst>
            </a:cu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9849" y="1017269"/>
              <a:ext cx="935501" cy="1280160"/>
            </a:xfrm>
            <a:prstGeom prst="rect">
              <a:avLst/>
            </a:prstGeom>
          </p:spPr>
        </p:pic>
      </p:grpSp>
      <p:sp>
        <p:nvSpPr>
          <p:cNvPr id="19" name="Freeform: Shape 18"/>
          <p:cNvSpPr/>
          <p:nvPr/>
        </p:nvSpPr>
        <p:spPr>
          <a:xfrm>
            <a:off x="6156959" y="1197863"/>
            <a:ext cx="2560320" cy="2560320"/>
          </a:xfrm>
          <a:custGeom>
            <a:avLst/>
            <a:gdLst>
              <a:gd name="connsiteX0" fmla="*/ 385737 w 1920240"/>
              <a:gd name="connsiteY0" fmla="*/ 0 h 1920240"/>
              <a:gd name="connsiteX1" fmla="*/ 1534503 w 1920240"/>
              <a:gd name="connsiteY1" fmla="*/ 0 h 1920240"/>
              <a:gd name="connsiteX2" fmla="*/ 1920240 w 1920240"/>
              <a:gd name="connsiteY2" fmla="*/ 385738 h 1920240"/>
              <a:gd name="connsiteX3" fmla="*/ 1920240 w 1920240"/>
              <a:gd name="connsiteY3" fmla="*/ 1534502 h 1920240"/>
              <a:gd name="connsiteX4" fmla="*/ 1534503 w 1920240"/>
              <a:gd name="connsiteY4" fmla="*/ 1920240 h 1920240"/>
              <a:gd name="connsiteX5" fmla="*/ 385737 w 1920240"/>
              <a:gd name="connsiteY5" fmla="*/ 1920240 h 1920240"/>
              <a:gd name="connsiteX6" fmla="*/ 384048 w 1920240"/>
              <a:gd name="connsiteY6" fmla="*/ 1920155 h 1920240"/>
              <a:gd name="connsiteX7" fmla="*/ 384048 w 1920240"/>
              <a:gd name="connsiteY7" fmla="*/ 1920240 h 1920240"/>
              <a:gd name="connsiteX8" fmla="*/ 0 w 1920240"/>
              <a:gd name="connsiteY8" fmla="*/ 1920240 h 1920240"/>
              <a:gd name="connsiteX9" fmla="*/ 0 w 1920240"/>
              <a:gd name="connsiteY9" fmla="*/ 1536192 h 1920240"/>
              <a:gd name="connsiteX10" fmla="*/ 85 w 1920240"/>
              <a:gd name="connsiteY10" fmla="*/ 1536192 h 1920240"/>
              <a:gd name="connsiteX11" fmla="*/ 0 w 1920240"/>
              <a:gd name="connsiteY11" fmla="*/ 1534502 h 1920240"/>
              <a:gd name="connsiteX12" fmla="*/ 0 w 1920240"/>
              <a:gd name="connsiteY12" fmla="*/ 385738 h 1920240"/>
              <a:gd name="connsiteX13" fmla="*/ 385737 w 1920240"/>
              <a:gd name="connsiteY13"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0240" h="1920240">
                <a:moveTo>
                  <a:pt x="385737" y="0"/>
                </a:moveTo>
                <a:lnTo>
                  <a:pt x="1534503" y="0"/>
                </a:lnTo>
                <a:cubicBezTo>
                  <a:pt x="1747540" y="0"/>
                  <a:pt x="1920240" y="172701"/>
                  <a:pt x="1920240" y="385738"/>
                </a:cubicBezTo>
                <a:lnTo>
                  <a:pt x="1920240" y="1534502"/>
                </a:lnTo>
                <a:cubicBezTo>
                  <a:pt x="1920240" y="1747539"/>
                  <a:pt x="1747540" y="1920240"/>
                  <a:pt x="1534503" y="1920240"/>
                </a:cubicBezTo>
                <a:lnTo>
                  <a:pt x="385737" y="1920240"/>
                </a:lnTo>
                <a:lnTo>
                  <a:pt x="384048" y="1920155"/>
                </a:lnTo>
                <a:lnTo>
                  <a:pt x="384048" y="1920240"/>
                </a:lnTo>
                <a:lnTo>
                  <a:pt x="0" y="1920240"/>
                </a:lnTo>
                <a:lnTo>
                  <a:pt x="0" y="1536192"/>
                </a:lnTo>
                <a:lnTo>
                  <a:pt x="85" y="1536192"/>
                </a:lnTo>
                <a:lnTo>
                  <a:pt x="0" y="1534502"/>
                </a:lnTo>
                <a:lnTo>
                  <a:pt x="0" y="385738"/>
                </a:lnTo>
                <a:cubicBezTo>
                  <a:pt x="0" y="172701"/>
                  <a:pt x="172700" y="0"/>
                  <a:pt x="385737" y="0"/>
                </a:cubicBezTo>
                <a:close/>
              </a:path>
            </a:pathLst>
          </a:custGeom>
          <a:solidFill>
            <a:schemeClr val="accent2"/>
          </a:solidFill>
          <a:ln>
            <a:noFill/>
          </a:ln>
          <a:effectLst>
            <a:innerShdw blurRad="50800" dist="254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Rectangle 21"/>
          <p:cNvSpPr/>
          <p:nvPr/>
        </p:nvSpPr>
        <p:spPr>
          <a:xfrm>
            <a:off x="6278879" y="1197865"/>
            <a:ext cx="2072640" cy="36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rgbClr val="FFFFFF"/>
                </a:solidFill>
                <a:latin typeface="Times New Roman" panose="02020603050405020304" pitchFamily="18" charset="0"/>
                <a:cs typeface="Times New Roman" panose="02020603050405020304" pitchFamily="18" charset="0"/>
              </a:rPr>
              <a:t>Đ</a:t>
            </a:r>
            <a:r>
              <a:rPr lang="en-US" sz="2133" b="1" dirty="0" smtClean="0">
                <a:solidFill>
                  <a:srgbClr val="FFFFFF"/>
                </a:solidFill>
                <a:latin typeface="Times New Roman" panose="02020603050405020304" pitchFamily="18" charset="0"/>
                <a:cs typeface="Times New Roman" panose="02020603050405020304" pitchFamily="18" charset="0"/>
              </a:rPr>
              <a:t>iểm </a:t>
            </a:r>
            <a:r>
              <a:rPr lang="en-US" sz="2133" b="1" dirty="0">
                <a:solidFill>
                  <a:srgbClr val="FFFFFF"/>
                </a:solidFill>
                <a:latin typeface="Times New Roman" panose="02020603050405020304" pitchFamily="18" charset="0"/>
                <a:cs typeface="Times New Roman" panose="02020603050405020304" pitchFamily="18" charset="0"/>
              </a:rPr>
              <a:t>yếu</a:t>
            </a:r>
          </a:p>
        </p:txBody>
      </p:sp>
      <p:grpSp>
        <p:nvGrpSpPr>
          <p:cNvPr id="8" name="Group 7"/>
          <p:cNvGrpSpPr/>
          <p:nvPr/>
        </p:nvGrpSpPr>
        <p:grpSpPr>
          <a:xfrm>
            <a:off x="6278879" y="1563623"/>
            <a:ext cx="2072640" cy="2072640"/>
            <a:chOff x="4709159" y="880109"/>
            <a:chExt cx="1554480" cy="1554480"/>
          </a:xfrm>
        </p:grpSpPr>
        <p:sp>
          <p:nvSpPr>
            <p:cNvPr id="27" name="Freeform: Shape 26"/>
            <p:cNvSpPr/>
            <p:nvPr/>
          </p:nvSpPr>
          <p:spPr>
            <a:xfrm>
              <a:off x="4709159" y="880109"/>
              <a:ext cx="1554480" cy="1554480"/>
            </a:xfrm>
            <a:custGeom>
              <a:avLst/>
              <a:gdLst>
                <a:gd name="connsiteX0" fmla="*/ 349001 w 1737360"/>
                <a:gd name="connsiteY0" fmla="*/ 0 h 1737360"/>
                <a:gd name="connsiteX1" fmla="*/ 1388359 w 1737360"/>
                <a:gd name="connsiteY1" fmla="*/ 0 h 1737360"/>
                <a:gd name="connsiteX2" fmla="*/ 1737360 w 1737360"/>
                <a:gd name="connsiteY2" fmla="*/ 349001 h 1737360"/>
                <a:gd name="connsiteX3" fmla="*/ 1737360 w 1737360"/>
                <a:gd name="connsiteY3" fmla="*/ 1388359 h 1737360"/>
                <a:gd name="connsiteX4" fmla="*/ 1388359 w 1737360"/>
                <a:gd name="connsiteY4" fmla="*/ 1737360 h 1737360"/>
                <a:gd name="connsiteX5" fmla="*/ 349001 w 1737360"/>
                <a:gd name="connsiteY5" fmla="*/ 1737360 h 1737360"/>
                <a:gd name="connsiteX6" fmla="*/ 347472 w 1737360"/>
                <a:gd name="connsiteY6" fmla="*/ 1737283 h 1737360"/>
                <a:gd name="connsiteX7" fmla="*/ 347472 w 1737360"/>
                <a:gd name="connsiteY7" fmla="*/ 1737360 h 1737360"/>
                <a:gd name="connsiteX8" fmla="*/ 0 w 1737360"/>
                <a:gd name="connsiteY8" fmla="*/ 1737360 h 1737360"/>
                <a:gd name="connsiteX9" fmla="*/ 0 w 1737360"/>
                <a:gd name="connsiteY9" fmla="*/ 1389888 h 1737360"/>
                <a:gd name="connsiteX10" fmla="*/ 77 w 1737360"/>
                <a:gd name="connsiteY10" fmla="*/ 1389888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cubicBezTo>
                    <a:pt x="1581107" y="0"/>
                    <a:pt x="1737360" y="156253"/>
                    <a:pt x="1737360" y="349001"/>
                  </a:cubicBezTo>
                  <a:lnTo>
                    <a:pt x="1737360" y="1388359"/>
                  </a:lnTo>
                  <a:cubicBezTo>
                    <a:pt x="1737360" y="1581107"/>
                    <a:pt x="1581107" y="1737360"/>
                    <a:pt x="1388359" y="1737360"/>
                  </a:cubicBezTo>
                  <a:lnTo>
                    <a:pt x="349001" y="1737360"/>
                  </a:lnTo>
                  <a:lnTo>
                    <a:pt x="347472" y="1737283"/>
                  </a:lnTo>
                  <a:lnTo>
                    <a:pt x="347472" y="1737360"/>
                  </a:lnTo>
                  <a:lnTo>
                    <a:pt x="0" y="1737360"/>
                  </a:lnTo>
                  <a:lnTo>
                    <a:pt x="0" y="1389888"/>
                  </a:lnTo>
                  <a:lnTo>
                    <a:pt x="77" y="1389888"/>
                  </a:lnTo>
                  <a:lnTo>
                    <a:pt x="0" y="1388359"/>
                  </a:lnTo>
                  <a:lnTo>
                    <a:pt x="0" y="349001"/>
                  </a:lnTo>
                  <a:cubicBezTo>
                    <a:pt x="0" y="156253"/>
                    <a:pt x="156253" y="0"/>
                    <a:pt x="349001" y="0"/>
                  </a:cubicBezTo>
                  <a:close/>
                </a:path>
              </a:pathLst>
            </a:custGeom>
            <a:gradFill>
              <a:gsLst>
                <a:gs pos="0">
                  <a:schemeClr val="bg1"/>
                </a:gs>
                <a:gs pos="100000">
                  <a:schemeClr val="bg1">
                    <a:lumMod val="85000"/>
                  </a:schemeClr>
                </a:gs>
              </a:gsLst>
              <a:lin ang="2700000" scaled="0"/>
            </a:gradFill>
            <a:ln>
              <a:noFill/>
            </a:ln>
            <a:effectLst>
              <a:outerShdw blurRad="50800" dist="25400" dir="9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Freeform: Shape 33"/>
            <p:cNvSpPr/>
            <p:nvPr/>
          </p:nvSpPr>
          <p:spPr>
            <a:xfrm>
              <a:off x="4754879" y="925829"/>
              <a:ext cx="1463040" cy="1463040"/>
            </a:xfrm>
            <a:custGeom>
              <a:avLst/>
              <a:gdLst>
                <a:gd name="connsiteX0" fmla="*/ 349001 w 1737360"/>
                <a:gd name="connsiteY0" fmla="*/ 0 h 1737360"/>
                <a:gd name="connsiteX1" fmla="*/ 1388359 w 1737360"/>
                <a:gd name="connsiteY1" fmla="*/ 0 h 1737360"/>
                <a:gd name="connsiteX2" fmla="*/ 1737360 w 1737360"/>
                <a:gd name="connsiteY2" fmla="*/ 349001 h 1737360"/>
                <a:gd name="connsiteX3" fmla="*/ 1737360 w 1737360"/>
                <a:gd name="connsiteY3" fmla="*/ 1388359 h 1737360"/>
                <a:gd name="connsiteX4" fmla="*/ 1388359 w 1737360"/>
                <a:gd name="connsiteY4" fmla="*/ 1737360 h 1737360"/>
                <a:gd name="connsiteX5" fmla="*/ 349001 w 1737360"/>
                <a:gd name="connsiteY5" fmla="*/ 1737360 h 1737360"/>
                <a:gd name="connsiteX6" fmla="*/ 347472 w 1737360"/>
                <a:gd name="connsiteY6" fmla="*/ 1737283 h 1737360"/>
                <a:gd name="connsiteX7" fmla="*/ 347472 w 1737360"/>
                <a:gd name="connsiteY7" fmla="*/ 1737360 h 1737360"/>
                <a:gd name="connsiteX8" fmla="*/ 0 w 1737360"/>
                <a:gd name="connsiteY8" fmla="*/ 1737360 h 1737360"/>
                <a:gd name="connsiteX9" fmla="*/ 0 w 1737360"/>
                <a:gd name="connsiteY9" fmla="*/ 1389888 h 1737360"/>
                <a:gd name="connsiteX10" fmla="*/ 77 w 1737360"/>
                <a:gd name="connsiteY10" fmla="*/ 1389888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cubicBezTo>
                    <a:pt x="1581107" y="0"/>
                    <a:pt x="1737360" y="156253"/>
                    <a:pt x="1737360" y="349001"/>
                  </a:cubicBezTo>
                  <a:lnTo>
                    <a:pt x="1737360" y="1388359"/>
                  </a:lnTo>
                  <a:cubicBezTo>
                    <a:pt x="1737360" y="1581107"/>
                    <a:pt x="1581107" y="1737360"/>
                    <a:pt x="1388359" y="1737360"/>
                  </a:cubicBezTo>
                  <a:lnTo>
                    <a:pt x="349001" y="1737360"/>
                  </a:lnTo>
                  <a:lnTo>
                    <a:pt x="347472" y="1737283"/>
                  </a:lnTo>
                  <a:lnTo>
                    <a:pt x="347472" y="1737360"/>
                  </a:lnTo>
                  <a:lnTo>
                    <a:pt x="0" y="1737360"/>
                  </a:lnTo>
                  <a:lnTo>
                    <a:pt x="0" y="1389888"/>
                  </a:lnTo>
                  <a:lnTo>
                    <a:pt x="77" y="1389888"/>
                  </a:lnTo>
                  <a:lnTo>
                    <a:pt x="0" y="1388359"/>
                  </a:lnTo>
                  <a:lnTo>
                    <a:pt x="0" y="349001"/>
                  </a:lnTo>
                  <a:cubicBezTo>
                    <a:pt x="0" y="156253"/>
                    <a:pt x="156253" y="0"/>
                    <a:pt x="349001" y="0"/>
                  </a:cubicBezTo>
                  <a:close/>
                </a:path>
              </a:pathLst>
            </a:cu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8649" y="1017269"/>
              <a:ext cx="935501" cy="1280160"/>
            </a:xfrm>
            <a:prstGeom prst="rect">
              <a:avLst/>
            </a:prstGeom>
          </p:spPr>
        </p:pic>
      </p:grpSp>
      <p:sp>
        <p:nvSpPr>
          <p:cNvPr id="20" name="Freeform: Shape 19"/>
          <p:cNvSpPr/>
          <p:nvPr/>
        </p:nvSpPr>
        <p:spPr>
          <a:xfrm>
            <a:off x="3474719" y="3880103"/>
            <a:ext cx="2560320" cy="2560320"/>
          </a:xfrm>
          <a:custGeom>
            <a:avLst/>
            <a:gdLst>
              <a:gd name="connsiteX0" fmla="*/ 385738 w 1920240"/>
              <a:gd name="connsiteY0" fmla="*/ 0 h 1920240"/>
              <a:gd name="connsiteX1" fmla="*/ 1534503 w 1920240"/>
              <a:gd name="connsiteY1" fmla="*/ 0 h 1920240"/>
              <a:gd name="connsiteX2" fmla="*/ 1536192 w 1920240"/>
              <a:gd name="connsiteY2" fmla="*/ 85 h 1920240"/>
              <a:gd name="connsiteX3" fmla="*/ 1536192 w 1920240"/>
              <a:gd name="connsiteY3" fmla="*/ 0 h 1920240"/>
              <a:gd name="connsiteX4" fmla="*/ 1920240 w 1920240"/>
              <a:gd name="connsiteY4" fmla="*/ 0 h 1920240"/>
              <a:gd name="connsiteX5" fmla="*/ 1920240 w 1920240"/>
              <a:gd name="connsiteY5" fmla="*/ 384048 h 1920240"/>
              <a:gd name="connsiteX6" fmla="*/ 1920155 w 1920240"/>
              <a:gd name="connsiteY6" fmla="*/ 384048 h 1920240"/>
              <a:gd name="connsiteX7" fmla="*/ 1920240 w 1920240"/>
              <a:gd name="connsiteY7" fmla="*/ 385738 h 1920240"/>
              <a:gd name="connsiteX8" fmla="*/ 1920240 w 1920240"/>
              <a:gd name="connsiteY8" fmla="*/ 1534503 h 1920240"/>
              <a:gd name="connsiteX9" fmla="*/ 1534503 w 1920240"/>
              <a:gd name="connsiteY9" fmla="*/ 1920240 h 1920240"/>
              <a:gd name="connsiteX10" fmla="*/ 385738 w 1920240"/>
              <a:gd name="connsiteY10" fmla="*/ 1920240 h 1920240"/>
              <a:gd name="connsiteX11" fmla="*/ 0 w 1920240"/>
              <a:gd name="connsiteY11" fmla="*/ 1534503 h 1920240"/>
              <a:gd name="connsiteX12" fmla="*/ 0 w 1920240"/>
              <a:gd name="connsiteY12" fmla="*/ 385738 h 1920240"/>
              <a:gd name="connsiteX13" fmla="*/ 385738 w 1920240"/>
              <a:gd name="connsiteY13" fmla="*/ 0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0240" h="1920240">
                <a:moveTo>
                  <a:pt x="385738" y="0"/>
                </a:moveTo>
                <a:lnTo>
                  <a:pt x="1534503" y="0"/>
                </a:lnTo>
                <a:lnTo>
                  <a:pt x="1536192" y="85"/>
                </a:lnTo>
                <a:lnTo>
                  <a:pt x="1536192" y="0"/>
                </a:lnTo>
                <a:lnTo>
                  <a:pt x="1920240" y="0"/>
                </a:lnTo>
                <a:lnTo>
                  <a:pt x="1920240" y="384048"/>
                </a:lnTo>
                <a:lnTo>
                  <a:pt x="1920155" y="384048"/>
                </a:lnTo>
                <a:lnTo>
                  <a:pt x="1920240" y="385738"/>
                </a:lnTo>
                <a:lnTo>
                  <a:pt x="1920240" y="1534503"/>
                </a:lnTo>
                <a:cubicBezTo>
                  <a:pt x="1920240" y="1747540"/>
                  <a:pt x="1747540" y="1920240"/>
                  <a:pt x="1534503" y="1920240"/>
                </a:cubicBezTo>
                <a:lnTo>
                  <a:pt x="385738" y="1920240"/>
                </a:lnTo>
                <a:cubicBezTo>
                  <a:pt x="172701" y="1920240"/>
                  <a:pt x="0" y="1747540"/>
                  <a:pt x="0" y="1534503"/>
                </a:cubicBezTo>
                <a:lnTo>
                  <a:pt x="0" y="385738"/>
                </a:lnTo>
                <a:cubicBezTo>
                  <a:pt x="0" y="172701"/>
                  <a:pt x="172701" y="0"/>
                  <a:pt x="385738" y="0"/>
                </a:cubicBezTo>
                <a:close/>
              </a:path>
            </a:pathLst>
          </a:custGeom>
          <a:solidFill>
            <a:schemeClr val="accent3"/>
          </a:solidFill>
          <a:ln>
            <a:noFill/>
          </a:ln>
          <a:effectLst>
            <a:innerShdw blurRad="50800" dist="254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Rectangle 22"/>
          <p:cNvSpPr/>
          <p:nvPr/>
        </p:nvSpPr>
        <p:spPr>
          <a:xfrm>
            <a:off x="3840479" y="6074665"/>
            <a:ext cx="2072640" cy="36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rgbClr val="FFFFFF"/>
                </a:solidFill>
                <a:latin typeface="Times New Roman" panose="02020603050405020304" pitchFamily="18" charset="0"/>
                <a:cs typeface="Times New Roman" panose="02020603050405020304" pitchFamily="18" charset="0"/>
              </a:rPr>
              <a:t>C</a:t>
            </a:r>
            <a:r>
              <a:rPr lang="en-US" sz="2133" b="1" dirty="0" smtClean="0">
                <a:solidFill>
                  <a:srgbClr val="FFFFFF"/>
                </a:solidFill>
                <a:latin typeface="Times New Roman" panose="02020603050405020304" pitchFamily="18" charset="0"/>
                <a:cs typeface="Times New Roman" panose="02020603050405020304" pitchFamily="18" charset="0"/>
              </a:rPr>
              <a:t>ơ </a:t>
            </a:r>
            <a:r>
              <a:rPr lang="en-US" sz="2133" b="1" dirty="0">
                <a:solidFill>
                  <a:srgbClr val="FFFFFF"/>
                </a:solidFill>
                <a:latin typeface="Times New Roman" panose="02020603050405020304" pitchFamily="18" charset="0"/>
                <a:cs typeface="Times New Roman" panose="02020603050405020304" pitchFamily="18" charset="0"/>
              </a:rPr>
              <a:t>hội</a:t>
            </a:r>
          </a:p>
        </p:txBody>
      </p:sp>
      <p:grpSp>
        <p:nvGrpSpPr>
          <p:cNvPr id="9" name="Group 8"/>
          <p:cNvGrpSpPr/>
          <p:nvPr/>
        </p:nvGrpSpPr>
        <p:grpSpPr>
          <a:xfrm>
            <a:off x="3840479" y="4002023"/>
            <a:ext cx="2072640" cy="2072640"/>
            <a:chOff x="2880359" y="2708909"/>
            <a:chExt cx="1554480" cy="1554480"/>
          </a:xfrm>
        </p:grpSpPr>
        <p:sp>
          <p:nvSpPr>
            <p:cNvPr id="29" name="Freeform: Shape 28"/>
            <p:cNvSpPr/>
            <p:nvPr/>
          </p:nvSpPr>
          <p:spPr>
            <a:xfrm>
              <a:off x="2880359" y="2708909"/>
              <a:ext cx="1554480" cy="1554480"/>
            </a:xfrm>
            <a:custGeom>
              <a:avLst/>
              <a:gdLst>
                <a:gd name="connsiteX0" fmla="*/ 349001 w 1737360"/>
                <a:gd name="connsiteY0" fmla="*/ 0 h 1737360"/>
                <a:gd name="connsiteX1" fmla="*/ 1388359 w 1737360"/>
                <a:gd name="connsiteY1" fmla="*/ 0 h 1737360"/>
                <a:gd name="connsiteX2" fmla="*/ 1389888 w 1737360"/>
                <a:gd name="connsiteY2" fmla="*/ 77 h 1737360"/>
                <a:gd name="connsiteX3" fmla="*/ 1389888 w 1737360"/>
                <a:gd name="connsiteY3" fmla="*/ 0 h 1737360"/>
                <a:gd name="connsiteX4" fmla="*/ 1737360 w 1737360"/>
                <a:gd name="connsiteY4" fmla="*/ 0 h 1737360"/>
                <a:gd name="connsiteX5" fmla="*/ 1737360 w 1737360"/>
                <a:gd name="connsiteY5" fmla="*/ 347472 h 1737360"/>
                <a:gd name="connsiteX6" fmla="*/ 1737283 w 1737360"/>
                <a:gd name="connsiteY6" fmla="*/ 347472 h 1737360"/>
                <a:gd name="connsiteX7" fmla="*/ 1737360 w 1737360"/>
                <a:gd name="connsiteY7" fmla="*/ 349001 h 1737360"/>
                <a:gd name="connsiteX8" fmla="*/ 1737360 w 1737360"/>
                <a:gd name="connsiteY8" fmla="*/ 1388359 h 1737360"/>
                <a:gd name="connsiteX9" fmla="*/ 1388359 w 1737360"/>
                <a:gd name="connsiteY9" fmla="*/ 1737360 h 1737360"/>
                <a:gd name="connsiteX10" fmla="*/ 349001 w 1737360"/>
                <a:gd name="connsiteY10" fmla="*/ 1737360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lnTo>
                    <a:pt x="1389888" y="77"/>
                  </a:lnTo>
                  <a:lnTo>
                    <a:pt x="1389888" y="0"/>
                  </a:lnTo>
                  <a:lnTo>
                    <a:pt x="1737360" y="0"/>
                  </a:lnTo>
                  <a:lnTo>
                    <a:pt x="1737360" y="347472"/>
                  </a:lnTo>
                  <a:lnTo>
                    <a:pt x="1737283" y="347472"/>
                  </a:lnTo>
                  <a:lnTo>
                    <a:pt x="1737360" y="349001"/>
                  </a:lnTo>
                  <a:lnTo>
                    <a:pt x="1737360" y="1388359"/>
                  </a:lnTo>
                  <a:cubicBezTo>
                    <a:pt x="1737360" y="1581107"/>
                    <a:pt x="1581107" y="1737360"/>
                    <a:pt x="1388359" y="1737360"/>
                  </a:cubicBezTo>
                  <a:lnTo>
                    <a:pt x="349001" y="1737360"/>
                  </a:lnTo>
                  <a:cubicBezTo>
                    <a:pt x="156253" y="1737360"/>
                    <a:pt x="0" y="1581107"/>
                    <a:pt x="0" y="1388359"/>
                  </a:cubicBezTo>
                  <a:lnTo>
                    <a:pt x="0" y="349001"/>
                  </a:lnTo>
                  <a:cubicBezTo>
                    <a:pt x="0" y="156253"/>
                    <a:pt x="156253" y="0"/>
                    <a:pt x="349001" y="0"/>
                  </a:cubicBezTo>
                  <a:close/>
                </a:path>
              </a:pathLst>
            </a:custGeom>
            <a:gradFill>
              <a:gsLst>
                <a:gs pos="0">
                  <a:schemeClr val="bg1"/>
                </a:gs>
                <a:gs pos="100000">
                  <a:schemeClr val="bg1">
                    <a:lumMod val="85000"/>
                  </a:schemeClr>
                </a:gs>
              </a:gsLst>
              <a:lin ang="2700000" scaled="0"/>
            </a:gradFill>
            <a:ln>
              <a:noFill/>
            </a:ln>
            <a:effectLst>
              <a:outerShdw blurRad="50800" dist="25400" dir="9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Freeform: Shape 34"/>
            <p:cNvSpPr/>
            <p:nvPr/>
          </p:nvSpPr>
          <p:spPr>
            <a:xfrm>
              <a:off x="2926079" y="2754629"/>
              <a:ext cx="1463040" cy="1463040"/>
            </a:xfrm>
            <a:custGeom>
              <a:avLst/>
              <a:gdLst>
                <a:gd name="connsiteX0" fmla="*/ 349001 w 1737360"/>
                <a:gd name="connsiteY0" fmla="*/ 0 h 1737360"/>
                <a:gd name="connsiteX1" fmla="*/ 1388359 w 1737360"/>
                <a:gd name="connsiteY1" fmla="*/ 0 h 1737360"/>
                <a:gd name="connsiteX2" fmla="*/ 1389888 w 1737360"/>
                <a:gd name="connsiteY2" fmla="*/ 77 h 1737360"/>
                <a:gd name="connsiteX3" fmla="*/ 1389888 w 1737360"/>
                <a:gd name="connsiteY3" fmla="*/ 0 h 1737360"/>
                <a:gd name="connsiteX4" fmla="*/ 1737360 w 1737360"/>
                <a:gd name="connsiteY4" fmla="*/ 0 h 1737360"/>
                <a:gd name="connsiteX5" fmla="*/ 1737360 w 1737360"/>
                <a:gd name="connsiteY5" fmla="*/ 347472 h 1737360"/>
                <a:gd name="connsiteX6" fmla="*/ 1737283 w 1737360"/>
                <a:gd name="connsiteY6" fmla="*/ 347472 h 1737360"/>
                <a:gd name="connsiteX7" fmla="*/ 1737360 w 1737360"/>
                <a:gd name="connsiteY7" fmla="*/ 349001 h 1737360"/>
                <a:gd name="connsiteX8" fmla="*/ 1737360 w 1737360"/>
                <a:gd name="connsiteY8" fmla="*/ 1388359 h 1737360"/>
                <a:gd name="connsiteX9" fmla="*/ 1388359 w 1737360"/>
                <a:gd name="connsiteY9" fmla="*/ 1737360 h 1737360"/>
                <a:gd name="connsiteX10" fmla="*/ 349001 w 1737360"/>
                <a:gd name="connsiteY10" fmla="*/ 1737360 h 1737360"/>
                <a:gd name="connsiteX11" fmla="*/ 0 w 1737360"/>
                <a:gd name="connsiteY11" fmla="*/ 1388359 h 1737360"/>
                <a:gd name="connsiteX12" fmla="*/ 0 w 1737360"/>
                <a:gd name="connsiteY12" fmla="*/ 349001 h 1737360"/>
                <a:gd name="connsiteX13" fmla="*/ 349001 w 1737360"/>
                <a:gd name="connsiteY13" fmla="*/ 0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7360" h="1737360">
                  <a:moveTo>
                    <a:pt x="349001" y="0"/>
                  </a:moveTo>
                  <a:lnTo>
                    <a:pt x="1388359" y="0"/>
                  </a:lnTo>
                  <a:lnTo>
                    <a:pt x="1389888" y="77"/>
                  </a:lnTo>
                  <a:lnTo>
                    <a:pt x="1389888" y="0"/>
                  </a:lnTo>
                  <a:lnTo>
                    <a:pt x="1737360" y="0"/>
                  </a:lnTo>
                  <a:lnTo>
                    <a:pt x="1737360" y="347472"/>
                  </a:lnTo>
                  <a:lnTo>
                    <a:pt x="1737283" y="347472"/>
                  </a:lnTo>
                  <a:lnTo>
                    <a:pt x="1737360" y="349001"/>
                  </a:lnTo>
                  <a:lnTo>
                    <a:pt x="1737360" y="1388359"/>
                  </a:lnTo>
                  <a:cubicBezTo>
                    <a:pt x="1737360" y="1581107"/>
                    <a:pt x="1581107" y="1737360"/>
                    <a:pt x="1388359" y="1737360"/>
                  </a:cubicBezTo>
                  <a:lnTo>
                    <a:pt x="349001" y="1737360"/>
                  </a:lnTo>
                  <a:cubicBezTo>
                    <a:pt x="156253" y="1737360"/>
                    <a:pt x="0" y="1581107"/>
                    <a:pt x="0" y="1388359"/>
                  </a:cubicBezTo>
                  <a:lnTo>
                    <a:pt x="0" y="349001"/>
                  </a:lnTo>
                  <a:cubicBezTo>
                    <a:pt x="0" y="156253"/>
                    <a:pt x="156253" y="0"/>
                    <a:pt x="349001" y="0"/>
                  </a:cubicBezTo>
                  <a:close/>
                </a:path>
              </a:pathLst>
            </a:cu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9849" y="2846069"/>
              <a:ext cx="935501" cy="1280160"/>
            </a:xfrm>
            <a:prstGeom prst="rect">
              <a:avLst/>
            </a:prstGeom>
          </p:spPr>
        </p:pic>
      </p:grpSp>
      <p:sp>
        <p:nvSpPr>
          <p:cNvPr id="21" name="Freeform: Shape 20"/>
          <p:cNvSpPr/>
          <p:nvPr/>
        </p:nvSpPr>
        <p:spPr>
          <a:xfrm>
            <a:off x="6156959" y="3880103"/>
            <a:ext cx="2560320" cy="2560320"/>
          </a:xfrm>
          <a:custGeom>
            <a:avLst/>
            <a:gdLst>
              <a:gd name="connsiteX0" fmla="*/ 0 w 1920240"/>
              <a:gd name="connsiteY0" fmla="*/ 0 h 1920240"/>
              <a:gd name="connsiteX1" fmla="*/ 384048 w 1920240"/>
              <a:gd name="connsiteY1" fmla="*/ 0 h 1920240"/>
              <a:gd name="connsiteX2" fmla="*/ 384048 w 1920240"/>
              <a:gd name="connsiteY2" fmla="*/ 85 h 1920240"/>
              <a:gd name="connsiteX3" fmla="*/ 385737 w 1920240"/>
              <a:gd name="connsiteY3" fmla="*/ 0 h 1920240"/>
              <a:gd name="connsiteX4" fmla="*/ 1534503 w 1920240"/>
              <a:gd name="connsiteY4" fmla="*/ 0 h 1920240"/>
              <a:gd name="connsiteX5" fmla="*/ 1920240 w 1920240"/>
              <a:gd name="connsiteY5" fmla="*/ 385737 h 1920240"/>
              <a:gd name="connsiteX6" fmla="*/ 1920240 w 1920240"/>
              <a:gd name="connsiteY6" fmla="*/ 1534502 h 1920240"/>
              <a:gd name="connsiteX7" fmla="*/ 1534503 w 1920240"/>
              <a:gd name="connsiteY7" fmla="*/ 1920240 h 1920240"/>
              <a:gd name="connsiteX8" fmla="*/ 385737 w 1920240"/>
              <a:gd name="connsiteY8" fmla="*/ 1920240 h 1920240"/>
              <a:gd name="connsiteX9" fmla="*/ 0 w 1920240"/>
              <a:gd name="connsiteY9" fmla="*/ 1534502 h 1920240"/>
              <a:gd name="connsiteX10" fmla="*/ 0 w 1920240"/>
              <a:gd name="connsiteY10" fmla="*/ 385737 h 1920240"/>
              <a:gd name="connsiteX11" fmla="*/ 85 w 1920240"/>
              <a:gd name="connsiteY11" fmla="*/ 384048 h 1920240"/>
              <a:gd name="connsiteX12" fmla="*/ 0 w 1920240"/>
              <a:gd name="connsiteY12" fmla="*/ 384048 h 192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240" h="1920240">
                <a:moveTo>
                  <a:pt x="0" y="0"/>
                </a:moveTo>
                <a:lnTo>
                  <a:pt x="384048" y="0"/>
                </a:lnTo>
                <a:lnTo>
                  <a:pt x="384048" y="85"/>
                </a:lnTo>
                <a:lnTo>
                  <a:pt x="385737" y="0"/>
                </a:lnTo>
                <a:lnTo>
                  <a:pt x="1534503" y="0"/>
                </a:lnTo>
                <a:cubicBezTo>
                  <a:pt x="1747540" y="0"/>
                  <a:pt x="1920240" y="172700"/>
                  <a:pt x="1920240" y="385737"/>
                </a:cubicBezTo>
                <a:lnTo>
                  <a:pt x="1920240" y="1534502"/>
                </a:lnTo>
                <a:cubicBezTo>
                  <a:pt x="1920240" y="1747540"/>
                  <a:pt x="1747540" y="1920240"/>
                  <a:pt x="1534503" y="1920240"/>
                </a:cubicBezTo>
                <a:lnTo>
                  <a:pt x="385737" y="1920240"/>
                </a:lnTo>
                <a:cubicBezTo>
                  <a:pt x="172700" y="1920240"/>
                  <a:pt x="0" y="1747540"/>
                  <a:pt x="0" y="1534502"/>
                </a:cubicBezTo>
                <a:lnTo>
                  <a:pt x="0" y="385737"/>
                </a:lnTo>
                <a:lnTo>
                  <a:pt x="85" y="384048"/>
                </a:lnTo>
                <a:lnTo>
                  <a:pt x="0" y="384048"/>
                </a:lnTo>
                <a:close/>
              </a:path>
            </a:pathLst>
          </a:custGeom>
          <a:solidFill>
            <a:schemeClr val="accent4"/>
          </a:solidFill>
          <a:ln>
            <a:noFill/>
          </a:ln>
          <a:effectLst>
            <a:innerShdw blurRad="50800" dist="25400" dir="135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6278879" y="6074665"/>
            <a:ext cx="2072640" cy="36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solidFill>
                  <a:srgbClr val="FFFFFF"/>
                </a:solidFill>
                <a:latin typeface="Times New Roman" panose="02020603050405020304" pitchFamily="18" charset="0"/>
                <a:cs typeface="Times New Roman" panose="02020603050405020304" pitchFamily="18" charset="0"/>
              </a:rPr>
              <a:t>T</a:t>
            </a:r>
            <a:r>
              <a:rPr lang="en-US" sz="2133" b="1" dirty="0" smtClean="0">
                <a:solidFill>
                  <a:srgbClr val="FFFFFF"/>
                </a:solidFill>
                <a:latin typeface="Times New Roman" panose="02020603050405020304" pitchFamily="18" charset="0"/>
                <a:cs typeface="Times New Roman" panose="02020603050405020304" pitchFamily="18" charset="0"/>
              </a:rPr>
              <a:t>hách </a:t>
            </a:r>
            <a:r>
              <a:rPr lang="en-US" sz="2133" b="1" dirty="0">
                <a:solidFill>
                  <a:srgbClr val="FFFFFF"/>
                </a:solidFill>
                <a:latin typeface="Times New Roman" panose="02020603050405020304" pitchFamily="18" charset="0"/>
                <a:cs typeface="Times New Roman" panose="02020603050405020304" pitchFamily="18" charset="0"/>
              </a:rPr>
              <a:t>thức</a:t>
            </a:r>
          </a:p>
        </p:txBody>
      </p:sp>
      <p:grpSp>
        <p:nvGrpSpPr>
          <p:cNvPr id="10" name="Group 9"/>
          <p:cNvGrpSpPr/>
          <p:nvPr/>
        </p:nvGrpSpPr>
        <p:grpSpPr>
          <a:xfrm>
            <a:off x="6278879" y="4002023"/>
            <a:ext cx="2072640" cy="2072640"/>
            <a:chOff x="4709159" y="2708909"/>
            <a:chExt cx="1554480" cy="1554480"/>
          </a:xfrm>
        </p:grpSpPr>
        <p:sp>
          <p:nvSpPr>
            <p:cNvPr id="28" name="Freeform: Shape 27"/>
            <p:cNvSpPr/>
            <p:nvPr/>
          </p:nvSpPr>
          <p:spPr>
            <a:xfrm>
              <a:off x="4709159" y="2708909"/>
              <a:ext cx="1554480" cy="1554480"/>
            </a:xfrm>
            <a:custGeom>
              <a:avLst/>
              <a:gdLst>
                <a:gd name="connsiteX0" fmla="*/ 0 w 1737360"/>
                <a:gd name="connsiteY0" fmla="*/ 0 h 1737360"/>
                <a:gd name="connsiteX1" fmla="*/ 347472 w 1737360"/>
                <a:gd name="connsiteY1" fmla="*/ 0 h 1737360"/>
                <a:gd name="connsiteX2" fmla="*/ 347472 w 1737360"/>
                <a:gd name="connsiteY2" fmla="*/ 77 h 1737360"/>
                <a:gd name="connsiteX3" fmla="*/ 349001 w 1737360"/>
                <a:gd name="connsiteY3" fmla="*/ 0 h 1737360"/>
                <a:gd name="connsiteX4" fmla="*/ 1388359 w 1737360"/>
                <a:gd name="connsiteY4" fmla="*/ 0 h 1737360"/>
                <a:gd name="connsiteX5" fmla="*/ 1737360 w 1737360"/>
                <a:gd name="connsiteY5" fmla="*/ 349001 h 1737360"/>
                <a:gd name="connsiteX6" fmla="*/ 1737360 w 1737360"/>
                <a:gd name="connsiteY6" fmla="*/ 1388359 h 1737360"/>
                <a:gd name="connsiteX7" fmla="*/ 1388359 w 1737360"/>
                <a:gd name="connsiteY7" fmla="*/ 1737360 h 1737360"/>
                <a:gd name="connsiteX8" fmla="*/ 349001 w 1737360"/>
                <a:gd name="connsiteY8" fmla="*/ 1737360 h 1737360"/>
                <a:gd name="connsiteX9" fmla="*/ 0 w 1737360"/>
                <a:gd name="connsiteY9" fmla="*/ 1388359 h 1737360"/>
                <a:gd name="connsiteX10" fmla="*/ 0 w 1737360"/>
                <a:gd name="connsiteY10" fmla="*/ 349001 h 1737360"/>
                <a:gd name="connsiteX11" fmla="*/ 77 w 1737360"/>
                <a:gd name="connsiteY11" fmla="*/ 347472 h 1737360"/>
                <a:gd name="connsiteX12" fmla="*/ 0 w 1737360"/>
                <a:gd name="connsiteY12" fmla="*/ 347472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360" h="1737360">
                  <a:moveTo>
                    <a:pt x="0" y="0"/>
                  </a:moveTo>
                  <a:lnTo>
                    <a:pt x="347472" y="0"/>
                  </a:lnTo>
                  <a:lnTo>
                    <a:pt x="347472" y="77"/>
                  </a:lnTo>
                  <a:lnTo>
                    <a:pt x="349001" y="0"/>
                  </a:lnTo>
                  <a:lnTo>
                    <a:pt x="1388359" y="0"/>
                  </a:lnTo>
                  <a:cubicBezTo>
                    <a:pt x="1581107" y="0"/>
                    <a:pt x="1737360" y="156253"/>
                    <a:pt x="1737360" y="349001"/>
                  </a:cubicBezTo>
                  <a:lnTo>
                    <a:pt x="1737360" y="1388359"/>
                  </a:lnTo>
                  <a:cubicBezTo>
                    <a:pt x="1737360" y="1581107"/>
                    <a:pt x="1581107" y="1737360"/>
                    <a:pt x="1388359" y="1737360"/>
                  </a:cubicBezTo>
                  <a:lnTo>
                    <a:pt x="349001" y="1737360"/>
                  </a:lnTo>
                  <a:cubicBezTo>
                    <a:pt x="156253" y="1737360"/>
                    <a:pt x="0" y="1581107"/>
                    <a:pt x="0" y="1388359"/>
                  </a:cubicBezTo>
                  <a:lnTo>
                    <a:pt x="0" y="349001"/>
                  </a:lnTo>
                  <a:lnTo>
                    <a:pt x="77" y="347472"/>
                  </a:lnTo>
                  <a:lnTo>
                    <a:pt x="0" y="347472"/>
                  </a:lnTo>
                  <a:close/>
                </a:path>
              </a:pathLst>
            </a:custGeom>
            <a:gradFill>
              <a:gsLst>
                <a:gs pos="0">
                  <a:schemeClr val="bg1"/>
                </a:gs>
                <a:gs pos="100000">
                  <a:schemeClr val="bg1">
                    <a:lumMod val="85000"/>
                  </a:schemeClr>
                </a:gs>
              </a:gsLst>
              <a:lin ang="2700000" scaled="0"/>
            </a:gradFill>
            <a:ln>
              <a:noFill/>
            </a:ln>
            <a:effectLst>
              <a:outerShdw blurRad="50800" dist="25400" dir="9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Freeform: Shape 35"/>
            <p:cNvSpPr/>
            <p:nvPr/>
          </p:nvSpPr>
          <p:spPr>
            <a:xfrm>
              <a:off x="4754879" y="2754629"/>
              <a:ext cx="1463040" cy="1463040"/>
            </a:xfrm>
            <a:custGeom>
              <a:avLst/>
              <a:gdLst>
                <a:gd name="connsiteX0" fmla="*/ 0 w 1737360"/>
                <a:gd name="connsiteY0" fmla="*/ 0 h 1737360"/>
                <a:gd name="connsiteX1" fmla="*/ 347472 w 1737360"/>
                <a:gd name="connsiteY1" fmla="*/ 0 h 1737360"/>
                <a:gd name="connsiteX2" fmla="*/ 347472 w 1737360"/>
                <a:gd name="connsiteY2" fmla="*/ 77 h 1737360"/>
                <a:gd name="connsiteX3" fmla="*/ 349001 w 1737360"/>
                <a:gd name="connsiteY3" fmla="*/ 0 h 1737360"/>
                <a:gd name="connsiteX4" fmla="*/ 1388359 w 1737360"/>
                <a:gd name="connsiteY4" fmla="*/ 0 h 1737360"/>
                <a:gd name="connsiteX5" fmla="*/ 1737360 w 1737360"/>
                <a:gd name="connsiteY5" fmla="*/ 349001 h 1737360"/>
                <a:gd name="connsiteX6" fmla="*/ 1737360 w 1737360"/>
                <a:gd name="connsiteY6" fmla="*/ 1388359 h 1737360"/>
                <a:gd name="connsiteX7" fmla="*/ 1388359 w 1737360"/>
                <a:gd name="connsiteY7" fmla="*/ 1737360 h 1737360"/>
                <a:gd name="connsiteX8" fmla="*/ 349001 w 1737360"/>
                <a:gd name="connsiteY8" fmla="*/ 1737360 h 1737360"/>
                <a:gd name="connsiteX9" fmla="*/ 0 w 1737360"/>
                <a:gd name="connsiteY9" fmla="*/ 1388359 h 1737360"/>
                <a:gd name="connsiteX10" fmla="*/ 0 w 1737360"/>
                <a:gd name="connsiteY10" fmla="*/ 349001 h 1737360"/>
                <a:gd name="connsiteX11" fmla="*/ 77 w 1737360"/>
                <a:gd name="connsiteY11" fmla="*/ 347472 h 1737360"/>
                <a:gd name="connsiteX12" fmla="*/ 0 w 1737360"/>
                <a:gd name="connsiteY12" fmla="*/ 347472 h 173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360" h="1737360">
                  <a:moveTo>
                    <a:pt x="0" y="0"/>
                  </a:moveTo>
                  <a:lnTo>
                    <a:pt x="347472" y="0"/>
                  </a:lnTo>
                  <a:lnTo>
                    <a:pt x="347472" y="77"/>
                  </a:lnTo>
                  <a:lnTo>
                    <a:pt x="349001" y="0"/>
                  </a:lnTo>
                  <a:lnTo>
                    <a:pt x="1388359" y="0"/>
                  </a:lnTo>
                  <a:cubicBezTo>
                    <a:pt x="1581107" y="0"/>
                    <a:pt x="1737360" y="156253"/>
                    <a:pt x="1737360" y="349001"/>
                  </a:cubicBezTo>
                  <a:lnTo>
                    <a:pt x="1737360" y="1388359"/>
                  </a:lnTo>
                  <a:cubicBezTo>
                    <a:pt x="1737360" y="1581107"/>
                    <a:pt x="1581107" y="1737360"/>
                    <a:pt x="1388359" y="1737360"/>
                  </a:cubicBezTo>
                  <a:lnTo>
                    <a:pt x="349001" y="1737360"/>
                  </a:lnTo>
                  <a:cubicBezTo>
                    <a:pt x="156253" y="1737360"/>
                    <a:pt x="0" y="1581107"/>
                    <a:pt x="0" y="1388359"/>
                  </a:cubicBezTo>
                  <a:lnTo>
                    <a:pt x="0" y="349001"/>
                  </a:lnTo>
                  <a:lnTo>
                    <a:pt x="77" y="347472"/>
                  </a:lnTo>
                  <a:lnTo>
                    <a:pt x="0" y="347472"/>
                  </a:lnTo>
                  <a:close/>
                </a:path>
              </a:pathLst>
            </a:cu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8649" y="2846069"/>
              <a:ext cx="935501" cy="1280160"/>
            </a:xfrm>
            <a:prstGeom prst="rect">
              <a:avLst/>
            </a:prstGeom>
          </p:spPr>
        </p:pic>
      </p:grpSp>
      <p:sp>
        <p:nvSpPr>
          <p:cNvPr id="39" name="Flowchart: Terminator 38"/>
          <p:cNvSpPr/>
          <p:nvPr/>
        </p:nvSpPr>
        <p:spPr>
          <a:xfrm>
            <a:off x="-1" y="-73153"/>
            <a:ext cx="5500467"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IV/ Phân tích hiện trạng</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2898277"/>
      </p:ext>
    </p:extLst>
  </p:cSld>
  <p:clrMapOvr>
    <a:masterClrMapping/>
  </p:clrMapOvr>
  <p:transition spd="slow">
    <p:fade thruBlk="1"/>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8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800" fill="hold"/>
                                            <p:tgtEl>
                                              <p:spTgt spid="19"/>
                                            </p:tgtEl>
                                            <p:attrNameLst>
                                              <p:attrName>ppt_x</p:attrName>
                                            </p:attrNameLst>
                                          </p:cBhvr>
                                          <p:tavLst>
                                            <p:tav tm="0">
                                              <p:val>
                                                <p:strVal val="1+#ppt_w/2"/>
                                              </p:val>
                                            </p:tav>
                                            <p:tav tm="100000">
                                              <p:val>
                                                <p:strVal val="#ppt_x"/>
                                              </p:val>
                                            </p:tav>
                                          </p:tavLst>
                                        </p:anim>
                                        <p:anim calcmode="lin" valueType="num">
                                          <p:cBhvr additive="base">
                                            <p:cTn id="12" dur="8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16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800" fill="hold"/>
                                            <p:tgtEl>
                                              <p:spTgt spid="20"/>
                                            </p:tgtEl>
                                            <p:attrNameLst>
                                              <p:attrName>ppt_x</p:attrName>
                                            </p:attrNameLst>
                                          </p:cBhvr>
                                          <p:tavLst>
                                            <p:tav tm="0">
                                              <p:val>
                                                <p:strVal val="0-#ppt_w/2"/>
                                              </p:val>
                                            </p:tav>
                                            <p:tav tm="100000">
                                              <p:val>
                                                <p:strVal val="#ppt_x"/>
                                              </p:val>
                                            </p:tav>
                                          </p:tavLst>
                                        </p:anim>
                                        <p:anim calcmode="lin" valueType="num">
                                          <p:cBhvr additive="base">
                                            <p:cTn id="16" dur="8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24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800" fill="hold"/>
                                            <p:tgtEl>
                                              <p:spTgt spid="21"/>
                                            </p:tgtEl>
                                            <p:attrNameLst>
                                              <p:attrName>ppt_x</p:attrName>
                                            </p:attrNameLst>
                                          </p:cBhvr>
                                          <p:tavLst>
                                            <p:tav tm="0">
                                              <p:val>
                                                <p:strVal val="1+#ppt_w/2"/>
                                              </p:val>
                                            </p:tav>
                                            <p:tav tm="100000">
                                              <p:val>
                                                <p:strVal val="#ppt_x"/>
                                              </p:val>
                                            </p:tav>
                                          </p:tavLst>
                                        </p:anim>
                                        <p:anim calcmode="lin" valueType="num">
                                          <p:cBhvr additive="base">
                                            <p:cTn id="20" dur="8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14:presetBounceEnd="50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50000">
                                          <p:cBhvr additive="base">
                                            <p:cTn id="23" dur="800" fill="hold"/>
                                            <p:tgtEl>
                                              <p:spTgt spid="7"/>
                                            </p:tgtEl>
                                            <p:attrNameLst>
                                              <p:attrName>ppt_x</p:attrName>
                                            </p:attrNameLst>
                                          </p:cBhvr>
                                          <p:tavLst>
                                            <p:tav tm="0">
                                              <p:val>
                                                <p:strVal val="1+#ppt_w/2"/>
                                              </p:val>
                                            </p:tav>
                                            <p:tav tm="100000">
                                              <p:val>
                                                <p:strVal val="#ppt_x"/>
                                              </p:val>
                                            </p:tav>
                                          </p:tavLst>
                                        </p:anim>
                                        <p:anim calcmode="lin" valueType="num" p14:bounceEnd="50000">
                                          <p:cBhvr additive="base">
                                            <p:cTn id="24" dur="8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14:presetBounceEnd="50000">
                                      <p:stCondLst>
                                        <p:cond delay="800"/>
                                      </p:stCondLst>
                                      <p:childTnLst>
                                        <p:set>
                                          <p:cBhvr>
                                            <p:cTn id="26" dur="1" fill="hold">
                                              <p:stCondLst>
                                                <p:cond delay="0"/>
                                              </p:stCondLst>
                                            </p:cTn>
                                            <p:tgtEl>
                                              <p:spTgt spid="8"/>
                                            </p:tgtEl>
                                            <p:attrNameLst>
                                              <p:attrName>style.visibility</p:attrName>
                                            </p:attrNameLst>
                                          </p:cBhvr>
                                          <p:to>
                                            <p:strVal val="visible"/>
                                          </p:to>
                                        </p:set>
                                        <p:anim calcmode="lin" valueType="num" p14:bounceEnd="50000">
                                          <p:cBhvr additive="base">
                                            <p:cTn id="27" dur="800" fill="hold"/>
                                            <p:tgtEl>
                                              <p:spTgt spid="8"/>
                                            </p:tgtEl>
                                            <p:attrNameLst>
                                              <p:attrName>ppt_x</p:attrName>
                                            </p:attrNameLst>
                                          </p:cBhvr>
                                          <p:tavLst>
                                            <p:tav tm="0">
                                              <p:val>
                                                <p:strVal val="0-#ppt_w/2"/>
                                              </p:val>
                                            </p:tav>
                                            <p:tav tm="100000">
                                              <p:val>
                                                <p:strVal val="#ppt_x"/>
                                              </p:val>
                                            </p:tav>
                                          </p:tavLst>
                                        </p:anim>
                                        <p:anim calcmode="lin" valueType="num" p14:bounceEnd="50000">
                                          <p:cBhvr additive="base">
                                            <p:cTn id="28" dur="8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3" fill="hold" nodeType="withEffect" p14:presetBounceEnd="50000">
                                      <p:stCondLst>
                                        <p:cond delay="1600"/>
                                      </p:stCondLst>
                                      <p:childTnLst>
                                        <p:set>
                                          <p:cBhvr>
                                            <p:cTn id="30" dur="1" fill="hold">
                                              <p:stCondLst>
                                                <p:cond delay="0"/>
                                              </p:stCondLst>
                                            </p:cTn>
                                            <p:tgtEl>
                                              <p:spTgt spid="9"/>
                                            </p:tgtEl>
                                            <p:attrNameLst>
                                              <p:attrName>style.visibility</p:attrName>
                                            </p:attrNameLst>
                                          </p:cBhvr>
                                          <p:to>
                                            <p:strVal val="visible"/>
                                          </p:to>
                                        </p:set>
                                        <p:anim calcmode="lin" valueType="num" p14:bounceEnd="50000">
                                          <p:cBhvr additive="base">
                                            <p:cTn id="31" dur="8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32" dur="8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14:presetBounceEnd="50000">
                                      <p:stCondLst>
                                        <p:cond delay="2400"/>
                                      </p:stCondLst>
                                      <p:childTnLst>
                                        <p:set>
                                          <p:cBhvr>
                                            <p:cTn id="34" dur="1" fill="hold">
                                              <p:stCondLst>
                                                <p:cond delay="0"/>
                                              </p:stCondLst>
                                            </p:cTn>
                                            <p:tgtEl>
                                              <p:spTgt spid="10"/>
                                            </p:tgtEl>
                                            <p:attrNameLst>
                                              <p:attrName>style.visibility</p:attrName>
                                            </p:attrNameLst>
                                          </p:cBhvr>
                                          <p:to>
                                            <p:strVal val="visible"/>
                                          </p:to>
                                        </p:set>
                                        <p:anim calcmode="lin" valueType="num" p14:bounceEnd="50000">
                                          <p:cBhvr additive="base">
                                            <p:cTn id="35" dur="800" fill="hold"/>
                                            <p:tgtEl>
                                              <p:spTgt spid="10"/>
                                            </p:tgtEl>
                                            <p:attrNameLst>
                                              <p:attrName>ppt_x</p:attrName>
                                            </p:attrNameLst>
                                          </p:cBhvr>
                                          <p:tavLst>
                                            <p:tav tm="0">
                                              <p:val>
                                                <p:strVal val="0-#ppt_w/2"/>
                                              </p:val>
                                            </p:tav>
                                            <p:tav tm="100000">
                                              <p:val>
                                                <p:strVal val="#ppt_x"/>
                                              </p:val>
                                            </p:tav>
                                          </p:tavLst>
                                        </p:anim>
                                        <p:anim calcmode="lin" valueType="num" p14:bounceEnd="50000">
                                          <p:cBhvr additive="base">
                                            <p:cTn id="36" dur="800" fill="hold"/>
                                            <p:tgtEl>
                                              <p:spTgt spid="10"/>
                                            </p:tgtEl>
                                            <p:attrNameLst>
                                              <p:attrName>ppt_y</p:attrName>
                                            </p:attrNameLst>
                                          </p:cBhvr>
                                          <p:tavLst>
                                            <p:tav tm="0">
                                              <p:val>
                                                <p:strVal val="0-#ppt_h/2"/>
                                              </p:val>
                                            </p:tav>
                                            <p:tav tm="100000">
                                              <p:val>
                                                <p:strVal val="#ppt_y"/>
                                              </p:val>
                                            </p:tav>
                                          </p:tavLst>
                                        </p:anim>
                                      </p:childTnLst>
                                    </p:cTn>
                                  </p:par>
                                  <p:par>
                                    <p:cTn id="37" presetID="12" presetClass="entr" presetSubtype="4" fill="hold" grpId="0" nodeType="withEffect">
                                      <p:stCondLst>
                                        <p:cond delay="80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par>
                                    <p:cTn id="41" presetID="12" presetClass="entr" presetSubtype="4" fill="hold" grpId="0" nodeType="withEffect">
                                      <p:stCondLst>
                                        <p:cond delay="16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par>
                                    <p:cTn id="45" presetID="12" presetClass="entr" presetSubtype="1" fill="hold" grpId="0" nodeType="withEffect">
                                      <p:stCondLst>
                                        <p:cond delay="24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down)">
                                          <p:cBhvr>
                                            <p:cTn id="48" dur="500"/>
                                            <p:tgtEl>
                                              <p:spTgt spid="23"/>
                                            </p:tgtEl>
                                          </p:cBhvr>
                                        </p:animEffect>
                                      </p:childTnLst>
                                    </p:cTn>
                                  </p:par>
                                  <p:par>
                                    <p:cTn id="49" presetID="12" presetClass="entr" presetSubtype="1" fill="hold" grpId="0" nodeType="withEffect">
                                      <p:stCondLst>
                                        <p:cond delay="32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p:tgtEl>
                                              <p:spTgt spid="24"/>
                                            </p:tgtEl>
                                            <p:attrNameLst>
                                              <p:attrName>ppt_y</p:attrName>
                                            </p:attrNameLst>
                                          </p:cBhvr>
                                          <p:tavLst>
                                            <p:tav tm="0">
                                              <p:val>
                                                <p:strVal val="#ppt_y-#ppt_h*1.125000"/>
                                              </p:val>
                                            </p:tav>
                                            <p:tav tm="100000">
                                              <p:val>
                                                <p:strVal val="#ppt_y"/>
                                              </p:val>
                                            </p:tav>
                                          </p:tavLst>
                                        </p:anim>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P spid="19" grpId="0" animBg="1"/>
          <p:bldP spid="22" grpId="0"/>
          <p:bldP spid="20" grpId="0" animBg="1"/>
          <p:bldP spid="23" grpId="0"/>
          <p:bldP spid="21" grpId="0" animBg="1"/>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800" fill="hold"/>
                                            <p:tgtEl>
                                              <p:spTgt spid="18"/>
                                            </p:tgtEl>
                                            <p:attrNameLst>
                                              <p:attrName>ppt_x</p:attrName>
                                            </p:attrNameLst>
                                          </p:cBhvr>
                                          <p:tavLst>
                                            <p:tav tm="0">
                                              <p:val>
                                                <p:strVal val="0-#ppt_w/2"/>
                                              </p:val>
                                            </p:tav>
                                            <p:tav tm="100000">
                                              <p:val>
                                                <p:strVal val="#ppt_x"/>
                                              </p:val>
                                            </p:tav>
                                          </p:tavLst>
                                        </p:anim>
                                        <p:anim calcmode="lin" valueType="num">
                                          <p:cBhvr additive="base">
                                            <p:cTn id="8" dur="8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8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800" fill="hold"/>
                                            <p:tgtEl>
                                              <p:spTgt spid="19"/>
                                            </p:tgtEl>
                                            <p:attrNameLst>
                                              <p:attrName>ppt_x</p:attrName>
                                            </p:attrNameLst>
                                          </p:cBhvr>
                                          <p:tavLst>
                                            <p:tav tm="0">
                                              <p:val>
                                                <p:strVal val="1+#ppt_w/2"/>
                                              </p:val>
                                            </p:tav>
                                            <p:tav tm="100000">
                                              <p:val>
                                                <p:strVal val="#ppt_x"/>
                                              </p:val>
                                            </p:tav>
                                          </p:tavLst>
                                        </p:anim>
                                        <p:anim calcmode="lin" valueType="num">
                                          <p:cBhvr additive="base">
                                            <p:cTn id="12" dur="80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16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800" fill="hold"/>
                                            <p:tgtEl>
                                              <p:spTgt spid="20"/>
                                            </p:tgtEl>
                                            <p:attrNameLst>
                                              <p:attrName>ppt_x</p:attrName>
                                            </p:attrNameLst>
                                          </p:cBhvr>
                                          <p:tavLst>
                                            <p:tav tm="0">
                                              <p:val>
                                                <p:strVal val="0-#ppt_w/2"/>
                                              </p:val>
                                            </p:tav>
                                            <p:tav tm="100000">
                                              <p:val>
                                                <p:strVal val="#ppt_x"/>
                                              </p:val>
                                            </p:tav>
                                          </p:tavLst>
                                        </p:anim>
                                        <p:anim calcmode="lin" valueType="num">
                                          <p:cBhvr additive="base">
                                            <p:cTn id="16" dur="8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24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800" fill="hold"/>
                                            <p:tgtEl>
                                              <p:spTgt spid="21"/>
                                            </p:tgtEl>
                                            <p:attrNameLst>
                                              <p:attrName>ppt_x</p:attrName>
                                            </p:attrNameLst>
                                          </p:cBhvr>
                                          <p:tavLst>
                                            <p:tav tm="0">
                                              <p:val>
                                                <p:strVal val="1+#ppt_w/2"/>
                                              </p:val>
                                            </p:tav>
                                            <p:tav tm="100000">
                                              <p:val>
                                                <p:strVal val="#ppt_x"/>
                                              </p:val>
                                            </p:tav>
                                          </p:tavLst>
                                        </p:anim>
                                        <p:anim calcmode="lin" valueType="num">
                                          <p:cBhvr additive="base">
                                            <p:cTn id="20" dur="8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800" fill="hold"/>
                                            <p:tgtEl>
                                              <p:spTgt spid="7"/>
                                            </p:tgtEl>
                                            <p:attrNameLst>
                                              <p:attrName>ppt_x</p:attrName>
                                            </p:attrNameLst>
                                          </p:cBhvr>
                                          <p:tavLst>
                                            <p:tav tm="0">
                                              <p:val>
                                                <p:strVal val="1+#ppt_w/2"/>
                                              </p:val>
                                            </p:tav>
                                            <p:tav tm="100000">
                                              <p:val>
                                                <p:strVal val="#ppt_x"/>
                                              </p:val>
                                            </p:tav>
                                          </p:tavLst>
                                        </p:anim>
                                        <p:anim calcmode="lin" valueType="num">
                                          <p:cBhvr additive="base">
                                            <p:cTn id="24" dur="8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8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800" fill="hold"/>
                                            <p:tgtEl>
                                              <p:spTgt spid="8"/>
                                            </p:tgtEl>
                                            <p:attrNameLst>
                                              <p:attrName>ppt_x</p:attrName>
                                            </p:attrNameLst>
                                          </p:cBhvr>
                                          <p:tavLst>
                                            <p:tav tm="0">
                                              <p:val>
                                                <p:strVal val="0-#ppt_w/2"/>
                                              </p:val>
                                            </p:tav>
                                            <p:tav tm="100000">
                                              <p:val>
                                                <p:strVal val="#ppt_x"/>
                                              </p:val>
                                            </p:tav>
                                          </p:tavLst>
                                        </p:anim>
                                        <p:anim calcmode="lin" valueType="num">
                                          <p:cBhvr additive="base">
                                            <p:cTn id="28" dur="8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3" fill="hold" nodeType="withEffect">
                                      <p:stCondLst>
                                        <p:cond delay="16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800" fill="hold"/>
                                            <p:tgtEl>
                                              <p:spTgt spid="9"/>
                                            </p:tgtEl>
                                            <p:attrNameLst>
                                              <p:attrName>ppt_x</p:attrName>
                                            </p:attrNameLst>
                                          </p:cBhvr>
                                          <p:tavLst>
                                            <p:tav tm="0">
                                              <p:val>
                                                <p:strVal val="1+#ppt_w/2"/>
                                              </p:val>
                                            </p:tav>
                                            <p:tav tm="100000">
                                              <p:val>
                                                <p:strVal val="#ppt_x"/>
                                              </p:val>
                                            </p:tav>
                                          </p:tavLst>
                                        </p:anim>
                                        <p:anim calcmode="lin" valueType="num">
                                          <p:cBhvr additive="base">
                                            <p:cTn id="32" dur="8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9" fill="hold" nodeType="withEffect">
                                      <p:stCondLst>
                                        <p:cond delay="240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800" fill="hold"/>
                                            <p:tgtEl>
                                              <p:spTgt spid="10"/>
                                            </p:tgtEl>
                                            <p:attrNameLst>
                                              <p:attrName>ppt_x</p:attrName>
                                            </p:attrNameLst>
                                          </p:cBhvr>
                                          <p:tavLst>
                                            <p:tav tm="0">
                                              <p:val>
                                                <p:strVal val="0-#ppt_w/2"/>
                                              </p:val>
                                            </p:tav>
                                            <p:tav tm="100000">
                                              <p:val>
                                                <p:strVal val="#ppt_x"/>
                                              </p:val>
                                            </p:tav>
                                          </p:tavLst>
                                        </p:anim>
                                        <p:anim calcmode="lin" valueType="num">
                                          <p:cBhvr additive="base">
                                            <p:cTn id="36" dur="800" fill="hold"/>
                                            <p:tgtEl>
                                              <p:spTgt spid="10"/>
                                            </p:tgtEl>
                                            <p:attrNameLst>
                                              <p:attrName>ppt_y</p:attrName>
                                            </p:attrNameLst>
                                          </p:cBhvr>
                                          <p:tavLst>
                                            <p:tav tm="0">
                                              <p:val>
                                                <p:strVal val="0-#ppt_h/2"/>
                                              </p:val>
                                            </p:tav>
                                            <p:tav tm="100000">
                                              <p:val>
                                                <p:strVal val="#ppt_y"/>
                                              </p:val>
                                            </p:tav>
                                          </p:tavLst>
                                        </p:anim>
                                      </p:childTnLst>
                                    </p:cTn>
                                  </p:par>
                                  <p:par>
                                    <p:cTn id="37" presetID="12" presetClass="entr" presetSubtype="4" fill="hold" grpId="0" nodeType="withEffect">
                                      <p:stCondLst>
                                        <p:cond delay="80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p:tgtEl>
                                              <p:spTgt spid="6"/>
                                            </p:tgtEl>
                                            <p:attrNameLst>
                                              <p:attrName>ppt_y</p:attrName>
                                            </p:attrNameLst>
                                          </p:cBhvr>
                                          <p:tavLst>
                                            <p:tav tm="0">
                                              <p:val>
                                                <p:strVal val="#ppt_y+#ppt_h*1.125000"/>
                                              </p:val>
                                            </p:tav>
                                            <p:tav tm="100000">
                                              <p:val>
                                                <p:strVal val="#ppt_y"/>
                                              </p:val>
                                            </p:tav>
                                          </p:tavLst>
                                        </p:anim>
                                        <p:animEffect transition="in" filter="wipe(up)">
                                          <p:cBhvr>
                                            <p:cTn id="40" dur="500"/>
                                            <p:tgtEl>
                                              <p:spTgt spid="6"/>
                                            </p:tgtEl>
                                          </p:cBhvr>
                                        </p:animEffect>
                                      </p:childTnLst>
                                    </p:cTn>
                                  </p:par>
                                  <p:par>
                                    <p:cTn id="41" presetID="12" presetClass="entr" presetSubtype="4" fill="hold" grpId="0" nodeType="withEffect">
                                      <p:stCondLst>
                                        <p:cond delay="16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p:tgtEl>
                                              <p:spTgt spid="22"/>
                                            </p:tgtEl>
                                            <p:attrNameLst>
                                              <p:attrName>ppt_y</p:attrName>
                                            </p:attrNameLst>
                                          </p:cBhvr>
                                          <p:tavLst>
                                            <p:tav tm="0">
                                              <p:val>
                                                <p:strVal val="#ppt_y+#ppt_h*1.125000"/>
                                              </p:val>
                                            </p:tav>
                                            <p:tav tm="100000">
                                              <p:val>
                                                <p:strVal val="#ppt_y"/>
                                              </p:val>
                                            </p:tav>
                                          </p:tavLst>
                                        </p:anim>
                                        <p:animEffect transition="in" filter="wipe(up)">
                                          <p:cBhvr>
                                            <p:cTn id="44" dur="500"/>
                                            <p:tgtEl>
                                              <p:spTgt spid="22"/>
                                            </p:tgtEl>
                                          </p:cBhvr>
                                        </p:animEffect>
                                      </p:childTnLst>
                                    </p:cTn>
                                  </p:par>
                                  <p:par>
                                    <p:cTn id="45" presetID="12" presetClass="entr" presetSubtype="1" fill="hold" grpId="0" nodeType="withEffect">
                                      <p:stCondLst>
                                        <p:cond delay="24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down)">
                                          <p:cBhvr>
                                            <p:cTn id="48" dur="500"/>
                                            <p:tgtEl>
                                              <p:spTgt spid="23"/>
                                            </p:tgtEl>
                                          </p:cBhvr>
                                        </p:animEffect>
                                      </p:childTnLst>
                                    </p:cTn>
                                  </p:par>
                                  <p:par>
                                    <p:cTn id="49" presetID="12" presetClass="entr" presetSubtype="1" fill="hold" grpId="0" nodeType="withEffect">
                                      <p:stCondLst>
                                        <p:cond delay="32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p:tgtEl>
                                              <p:spTgt spid="24"/>
                                            </p:tgtEl>
                                            <p:attrNameLst>
                                              <p:attrName>ppt_y</p:attrName>
                                            </p:attrNameLst>
                                          </p:cBhvr>
                                          <p:tavLst>
                                            <p:tav tm="0">
                                              <p:val>
                                                <p:strVal val="#ppt_y-#ppt_h*1.125000"/>
                                              </p:val>
                                            </p:tav>
                                            <p:tav tm="100000">
                                              <p:val>
                                                <p:strVal val="#ppt_y"/>
                                              </p:val>
                                            </p:tav>
                                          </p:tavLst>
                                        </p:anim>
                                        <p:animEffect transition="in" filter="wipe(down)">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P spid="19" grpId="0" animBg="1"/>
          <p:bldP spid="22" grpId="0"/>
          <p:bldP spid="20" grpId="0" animBg="1"/>
          <p:bldP spid="23" grpId="0"/>
          <p:bldP spid="21" grpId="0" animBg="1"/>
          <p:bldP spid="2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194" y="921902"/>
            <a:ext cx="1828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anose="02020603050405020304" pitchFamily="18" charset="0"/>
                <a:cs typeface="Times New Roman" panose="02020603050405020304" pitchFamily="18" charset="0"/>
              </a:rPr>
              <a:t>THẾ MẠNH</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497761" y="3355540"/>
            <a:ext cx="182880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Times New Roman" panose="02020603050405020304" pitchFamily="18" charset="0"/>
                <a:cs typeface="Times New Roman" panose="02020603050405020304" pitchFamily="18" charset="0"/>
              </a:rPr>
              <a:t>75%</a:t>
            </a:r>
          </a:p>
        </p:txBody>
      </p:sp>
      <p:graphicFrame>
        <p:nvGraphicFramePr>
          <p:cNvPr id="4" name="Chart 3"/>
          <p:cNvGraphicFramePr/>
          <p:nvPr>
            <p:extLst>
              <p:ext uri="{D42A27DB-BD31-4B8C-83A1-F6EECF244321}">
                <p14:modId xmlns:p14="http://schemas.microsoft.com/office/powerpoint/2010/main" val="218044255"/>
              </p:ext>
            </p:extLst>
          </p:nvPr>
        </p:nvGraphicFramePr>
        <p:xfrm>
          <a:off x="399440" y="1458350"/>
          <a:ext cx="1883512" cy="1883512"/>
        </p:xfrm>
        <a:graphic>
          <a:graphicData uri="http://schemas.openxmlformats.org/drawingml/2006/chart">
            <c:chart xmlns:c="http://schemas.openxmlformats.org/drawingml/2006/chart" xmlns:r="http://schemas.openxmlformats.org/officeDocument/2006/relationships" r:id="rId2"/>
          </a:graphicData>
        </a:graphic>
      </p:graphicFrame>
      <p:grpSp>
        <p:nvGrpSpPr>
          <p:cNvPr id="5" name="Group 4"/>
          <p:cNvGrpSpPr/>
          <p:nvPr/>
        </p:nvGrpSpPr>
        <p:grpSpPr>
          <a:xfrm>
            <a:off x="628040" y="1700628"/>
            <a:ext cx="1412634" cy="1412634"/>
            <a:chOff x="685800" y="1783080"/>
            <a:chExt cx="1371600" cy="1371600"/>
          </a:xfrm>
        </p:grpSpPr>
        <p:sp>
          <p:nvSpPr>
            <p:cNvPr id="6" name="Oval 5"/>
            <p:cNvSpPr/>
            <p:nvPr/>
          </p:nvSpPr>
          <p:spPr>
            <a:xfrm>
              <a:off x="685800" y="1783080"/>
              <a:ext cx="1371600" cy="1371600"/>
            </a:xfrm>
            <a:prstGeom prst="ellipse">
              <a:avLst/>
            </a:prstGeom>
            <a:gradFill>
              <a:gsLst>
                <a:gs pos="0">
                  <a:schemeClr val="bg1"/>
                </a:gs>
                <a:gs pos="100000">
                  <a:schemeClr val="bg1">
                    <a:lumMod val="85000"/>
                  </a:schemeClr>
                </a:gs>
              </a:gsLst>
              <a:lin ang="2700000" scaled="0"/>
            </a:gradFill>
            <a:ln>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31520" y="1828800"/>
              <a:ext cx="1280160" cy="1280160"/>
            </a:xfrm>
            <a:prstGeom prst="ellipse">
              <a:avLst/>
            </a:pr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671" y="1920240"/>
              <a:ext cx="801858" cy="1097280"/>
            </a:xfrm>
            <a:prstGeom prst="rect">
              <a:avLst/>
            </a:prstGeom>
          </p:spPr>
        </p:pic>
      </p:grpSp>
      <p:sp>
        <p:nvSpPr>
          <p:cNvPr id="9" name="Flowchart: Terminator 8"/>
          <p:cNvSpPr/>
          <p:nvPr/>
        </p:nvSpPr>
        <p:spPr>
          <a:xfrm>
            <a:off x="-1" y="-73153"/>
            <a:ext cx="5500467"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IV/ Phân tích hiện trạng</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852929" y="1146048"/>
            <a:ext cx="9083039" cy="2677656"/>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lvl="0"/>
            <a:r>
              <a:rPr lang="vi-VN" sz="2400" dirty="0">
                <a:latin typeface="+mj-lt"/>
              </a:rPr>
              <a:t>_ Hệ thống triển khai dựa trên nền tảng IOT hiện đại</a:t>
            </a:r>
            <a:r>
              <a:rPr lang="vi-VN" sz="2400" dirty="0" smtClean="0">
                <a:latin typeface="+mj-lt"/>
              </a:rPr>
              <a:t>.</a:t>
            </a:r>
            <a:endParaRPr lang="en-US" sz="2400" dirty="0" smtClean="0">
              <a:latin typeface="+mj-lt"/>
            </a:endParaRPr>
          </a:p>
          <a:p>
            <a:pPr lvl="0"/>
            <a:r>
              <a:rPr lang="vi-VN" sz="2400" dirty="0" smtClean="0">
                <a:latin typeface="+mj-lt"/>
              </a:rPr>
              <a:t>_ </a:t>
            </a:r>
            <a:r>
              <a:rPr lang="vi-VN" sz="2400" dirty="0">
                <a:latin typeface="+mj-lt"/>
              </a:rPr>
              <a:t>Sử dụng hệ thống nhận diện khuôn mặt tiên tiến</a:t>
            </a:r>
            <a:r>
              <a:rPr lang="vi-VN" sz="2400" dirty="0" smtClean="0">
                <a:latin typeface="+mj-lt"/>
              </a:rPr>
              <a:t>.</a:t>
            </a:r>
            <a:endParaRPr lang="en-US" sz="2400" dirty="0" smtClean="0">
              <a:latin typeface="+mj-lt"/>
            </a:endParaRPr>
          </a:p>
          <a:p>
            <a:pPr lvl="0"/>
            <a:r>
              <a:rPr lang="vi-VN" sz="2400" dirty="0" smtClean="0">
                <a:latin typeface="+mj-lt"/>
              </a:rPr>
              <a:t>_ </a:t>
            </a:r>
            <a:r>
              <a:rPr lang="vi-VN" sz="2400" dirty="0">
                <a:latin typeface="+mj-lt"/>
              </a:rPr>
              <a:t>Nhiều chức năng bảo mật: Nhận diện khuôn mặt, mã số, quẹt thẻ</a:t>
            </a:r>
            <a:r>
              <a:rPr lang="vi-VN" sz="2400" dirty="0" smtClean="0">
                <a:latin typeface="+mj-lt"/>
              </a:rPr>
              <a:t>.</a:t>
            </a:r>
            <a:endParaRPr lang="en-US" sz="2400" dirty="0" smtClean="0">
              <a:latin typeface="+mj-lt"/>
            </a:endParaRPr>
          </a:p>
          <a:p>
            <a:pPr lvl="0"/>
            <a:r>
              <a:rPr lang="vi-VN" sz="2400" dirty="0" smtClean="0">
                <a:latin typeface="+mj-lt"/>
              </a:rPr>
              <a:t>_ </a:t>
            </a:r>
            <a:r>
              <a:rPr lang="vi-VN" sz="2400" dirty="0">
                <a:latin typeface="+mj-lt"/>
              </a:rPr>
              <a:t>Quản lý thông qua Web app nhanh chóng, tiện lợi</a:t>
            </a:r>
            <a:r>
              <a:rPr lang="vi-VN" sz="2400" dirty="0" smtClean="0">
                <a:latin typeface="+mj-lt"/>
              </a:rPr>
              <a:t>.</a:t>
            </a:r>
            <a:endParaRPr lang="en-US" sz="2400" dirty="0" smtClean="0">
              <a:latin typeface="+mj-lt"/>
            </a:endParaRPr>
          </a:p>
          <a:p>
            <a:pPr lvl="0"/>
            <a:r>
              <a:rPr lang="vi-VN" sz="2400" dirty="0" smtClean="0">
                <a:latin typeface="+mj-lt"/>
              </a:rPr>
              <a:t>_ </a:t>
            </a:r>
            <a:r>
              <a:rPr lang="vi-VN" sz="2400" dirty="0">
                <a:latin typeface="+mj-lt"/>
              </a:rPr>
              <a:t>Hệ thống báo động luôn trong trạng thái sẵn sàng</a:t>
            </a:r>
            <a:r>
              <a:rPr lang="vi-VN" sz="2400" dirty="0" smtClean="0">
                <a:latin typeface="+mj-lt"/>
              </a:rPr>
              <a:t>.</a:t>
            </a:r>
            <a:endParaRPr lang="en-US" sz="2400" dirty="0" smtClean="0">
              <a:latin typeface="+mj-lt"/>
            </a:endParaRPr>
          </a:p>
          <a:p>
            <a:pPr lvl="0"/>
            <a:r>
              <a:rPr lang="vi-VN" sz="2400" dirty="0" smtClean="0">
                <a:latin typeface="+mj-lt"/>
              </a:rPr>
              <a:t>_ </a:t>
            </a:r>
            <a:r>
              <a:rPr lang="vi-VN" sz="2400" dirty="0">
                <a:latin typeface="+mj-lt"/>
              </a:rPr>
              <a:t>Bắt kịp xu thế, phù hợp với nhu cầu của người dùng và giải quyết được các bất cập của xã hội về an toàn an ninh. </a:t>
            </a:r>
            <a:endParaRPr lang="vi-VN" sz="2400" dirty="0">
              <a:latin typeface="+mj-lt"/>
              <a:cs typeface="Times New Roman" panose="02020603050405020304" pitchFamily="18" charset="0"/>
            </a:endParaRPr>
          </a:p>
        </p:txBody>
      </p:sp>
      <p:sp>
        <p:nvSpPr>
          <p:cNvPr id="11" name="Rectangle 10"/>
          <p:cNvSpPr/>
          <p:nvPr/>
        </p:nvSpPr>
        <p:spPr>
          <a:xfrm>
            <a:off x="291793" y="4004380"/>
            <a:ext cx="1828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ĐIỂM YẾU</a:t>
            </a:r>
          </a:p>
        </p:txBody>
      </p:sp>
      <p:sp>
        <p:nvSpPr>
          <p:cNvPr id="12" name="Rectangle 11"/>
          <p:cNvSpPr/>
          <p:nvPr/>
        </p:nvSpPr>
        <p:spPr>
          <a:xfrm>
            <a:off x="277216" y="6473716"/>
            <a:ext cx="182880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40%</a:t>
            </a:r>
          </a:p>
        </p:txBody>
      </p:sp>
      <p:graphicFrame>
        <p:nvGraphicFramePr>
          <p:cNvPr id="13" name="Chart 12"/>
          <p:cNvGraphicFramePr/>
          <p:nvPr>
            <p:extLst>
              <p:ext uri="{D42A27DB-BD31-4B8C-83A1-F6EECF244321}">
                <p14:modId xmlns:p14="http://schemas.microsoft.com/office/powerpoint/2010/main" val="3212387561"/>
              </p:ext>
            </p:extLst>
          </p:nvPr>
        </p:nvGraphicFramePr>
        <p:xfrm>
          <a:off x="101217" y="4476972"/>
          <a:ext cx="2209952" cy="2209952"/>
        </p:xfrm>
        <a:graphic>
          <a:graphicData uri="http://schemas.openxmlformats.org/drawingml/2006/chart">
            <c:chart xmlns:c="http://schemas.openxmlformats.org/drawingml/2006/chart" xmlns:r="http://schemas.openxmlformats.org/officeDocument/2006/relationships" r:id="rId4"/>
          </a:graphicData>
        </a:graphic>
      </p:graphicFrame>
      <p:grpSp>
        <p:nvGrpSpPr>
          <p:cNvPr id="14" name="Group 13"/>
          <p:cNvGrpSpPr/>
          <p:nvPr/>
        </p:nvGrpSpPr>
        <p:grpSpPr>
          <a:xfrm>
            <a:off x="329817" y="4800860"/>
            <a:ext cx="1657464" cy="1657464"/>
            <a:chOff x="2697480" y="1783080"/>
            <a:chExt cx="1371600" cy="1371600"/>
          </a:xfrm>
        </p:grpSpPr>
        <p:sp>
          <p:nvSpPr>
            <p:cNvPr id="15" name="Oval 14"/>
            <p:cNvSpPr/>
            <p:nvPr/>
          </p:nvSpPr>
          <p:spPr>
            <a:xfrm>
              <a:off x="2697480" y="1783080"/>
              <a:ext cx="1371600" cy="1371600"/>
            </a:xfrm>
            <a:prstGeom prst="ellipse">
              <a:avLst/>
            </a:prstGeom>
            <a:gradFill>
              <a:gsLst>
                <a:gs pos="0">
                  <a:schemeClr val="bg1"/>
                </a:gs>
                <a:gs pos="100000">
                  <a:schemeClr val="bg1">
                    <a:lumMod val="85000"/>
                  </a:schemeClr>
                </a:gs>
              </a:gsLst>
              <a:lin ang="2700000" scaled="0"/>
            </a:gradFill>
            <a:ln>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743200" y="1828800"/>
              <a:ext cx="1280160" cy="1280160"/>
            </a:xfrm>
            <a:prstGeom prst="ellipse">
              <a:avLst/>
            </a:pr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2351" y="1920240"/>
              <a:ext cx="801858" cy="1097280"/>
            </a:xfrm>
            <a:prstGeom prst="rect">
              <a:avLst/>
            </a:prstGeom>
          </p:spPr>
        </p:pic>
      </p:grpSp>
      <p:sp>
        <p:nvSpPr>
          <p:cNvPr id="18" name="TextBox 17"/>
          <p:cNvSpPr txBox="1"/>
          <p:nvPr/>
        </p:nvSpPr>
        <p:spPr>
          <a:xfrm>
            <a:off x="2852929" y="4562316"/>
            <a:ext cx="9083039" cy="1938992"/>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lvl="0"/>
            <a:r>
              <a:rPr lang="vi-VN" sz="2400" dirty="0"/>
              <a:t>_ Nhận diện khuôn mặt chưa thật sự mượt mà</a:t>
            </a:r>
            <a:r>
              <a:rPr lang="vi-VN" sz="2400" dirty="0" smtClean="0"/>
              <a:t>.</a:t>
            </a:r>
            <a:endParaRPr lang="en-US" sz="2400" dirty="0" smtClean="0"/>
          </a:p>
          <a:p>
            <a:pPr lvl="0"/>
            <a:r>
              <a:rPr lang="vi-VN" sz="2400" dirty="0" smtClean="0"/>
              <a:t>_ </a:t>
            </a:r>
            <a:r>
              <a:rPr lang="vi-VN" sz="2400" dirty="0"/>
              <a:t>Thiết bị mua với giá rẻ và kém chất lượng</a:t>
            </a:r>
            <a:r>
              <a:rPr lang="vi-VN" sz="2400" dirty="0" smtClean="0"/>
              <a:t>.</a:t>
            </a:r>
            <a:endParaRPr lang="en-US" sz="2400" dirty="0" smtClean="0"/>
          </a:p>
          <a:p>
            <a:pPr lvl="0"/>
            <a:r>
              <a:rPr lang="vi-VN" sz="2400" dirty="0" smtClean="0"/>
              <a:t>_ </a:t>
            </a:r>
            <a:r>
              <a:rPr lang="vi-VN" sz="2400" dirty="0"/>
              <a:t>Còn chưa có chức năng tiết kiệm năng lượng</a:t>
            </a:r>
            <a:r>
              <a:rPr lang="vi-VN" sz="2400" dirty="0" smtClean="0"/>
              <a:t>.</a:t>
            </a:r>
            <a:endParaRPr lang="en-US" sz="2400" dirty="0" smtClean="0"/>
          </a:p>
          <a:p>
            <a:pPr lvl="0"/>
            <a:r>
              <a:rPr lang="vi-VN" sz="2400" dirty="0" smtClean="0"/>
              <a:t>_ </a:t>
            </a:r>
            <a:r>
              <a:rPr lang="vi-VN" sz="2400" dirty="0"/>
              <a:t>Chưa có chức năng thông báo trực tiếp đến điện thoại của gia chủ. </a:t>
            </a:r>
            <a:endParaRPr lang="vi-VN" sz="2400" dirty="0">
              <a:latin typeface="+mj-lt"/>
              <a:cs typeface="Times New Roman" panose="02020603050405020304" pitchFamily="18" charset="0"/>
            </a:endParaRPr>
          </a:p>
        </p:txBody>
      </p:sp>
    </p:spTree>
    <p:extLst>
      <p:ext uri="{BB962C8B-B14F-4D97-AF65-F5344CB8AC3E}">
        <p14:creationId xmlns:p14="http://schemas.microsoft.com/office/powerpoint/2010/main" val="42167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p:tgtEl>
                                          <p:spTgt spid="2"/>
                                        </p:tgtEl>
                                        <p:attrNameLst>
                                          <p:attrName>ppt_y</p:attrName>
                                        </p:attrNameLst>
                                      </p:cBhvr>
                                      <p:tavLst>
                                        <p:tav tm="0">
                                          <p:val>
                                            <p:strVal val="#ppt_y+#ppt_h*1.125000"/>
                                          </p:val>
                                        </p:tav>
                                        <p:tav tm="100000">
                                          <p:val>
                                            <p:strVal val="#ppt_y"/>
                                          </p:val>
                                        </p:tav>
                                      </p:tavLst>
                                    </p:anim>
                                    <p:animEffect transition="in" filter="wipe(up)">
                                      <p:cBhvr>
                                        <p:cTn id="16" dur="500"/>
                                        <p:tgtEl>
                                          <p:spTgt spid="2"/>
                                        </p:tgtEl>
                                      </p:cBhvr>
                                    </p:animEffect>
                                  </p:childTnLst>
                                </p:cTn>
                              </p:par>
                              <p:par>
                                <p:cTn id="17" presetID="12" presetClass="entr" presetSubtype="1" fill="hold" grpId="0"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down)">
                                      <p:cBhvr>
                                        <p:cTn id="20" dur="500"/>
                                        <p:tgtEl>
                                          <p:spTgt spid="3"/>
                                        </p:tgtEl>
                                      </p:cBhvr>
                                    </p:animEffect>
                                  </p:childTnLst>
                                </p:cTn>
                              </p:par>
                              <p:par>
                                <p:cTn id="21" presetID="16" presetClass="entr" presetSubtype="21"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fltVal val="0"/>
                                          </p:val>
                                        </p:tav>
                                        <p:tav tm="100000">
                                          <p:val>
                                            <p:strVal val="#ppt_w"/>
                                          </p:val>
                                        </p:tav>
                                      </p:tavLst>
                                    </p:anim>
                                    <p:anim calcmode="lin" valueType="num">
                                      <p:cBhvr>
                                        <p:cTn id="28" dur="1000" fill="hold"/>
                                        <p:tgtEl>
                                          <p:spTgt spid="14"/>
                                        </p:tgtEl>
                                        <p:attrNameLst>
                                          <p:attrName>ppt_h</p:attrName>
                                        </p:attrNameLst>
                                      </p:cBhvr>
                                      <p:tavLst>
                                        <p:tav tm="0">
                                          <p:val>
                                            <p:fltVal val="0"/>
                                          </p:val>
                                        </p:tav>
                                        <p:tav tm="100000">
                                          <p:val>
                                            <p:strVal val="#ppt_h"/>
                                          </p:val>
                                        </p:tav>
                                      </p:tavLst>
                                    </p:anim>
                                    <p:animEffect transition="in" filter="fade">
                                      <p:cBhvr>
                                        <p:cTn id="29" dur="1000"/>
                                        <p:tgtEl>
                                          <p:spTgt spid="14"/>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1000"/>
                                        <p:tgtEl>
                                          <p:spTgt spid="13"/>
                                        </p:tgtEl>
                                      </p:cBhvr>
                                    </p:animEffect>
                                  </p:childTnLst>
                                </p:cTn>
                              </p:par>
                              <p:par>
                                <p:cTn id="33" presetID="12" presetClass="entr" presetSubtype="4" fill="hold" grpId="0" nodeType="withEffect">
                                  <p:stCondLst>
                                    <p:cond delay="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up)">
                                      <p:cBhvr>
                                        <p:cTn id="36" dur="500"/>
                                        <p:tgtEl>
                                          <p:spTgt spid="11"/>
                                        </p:tgtEl>
                                      </p:cBhvr>
                                    </p:animEffect>
                                  </p:childTnLst>
                                </p:cTn>
                              </p:par>
                              <p:par>
                                <p:cTn id="37" presetID="12" presetClass="entr" presetSubtype="1" fill="hold" grpId="0" nodeType="withEffect">
                                  <p:stCondLst>
                                    <p:cond delay="50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ppt_y</p:attrName>
                                        </p:attrNameLst>
                                      </p:cBhvr>
                                      <p:tavLst>
                                        <p:tav tm="0">
                                          <p:val>
                                            <p:strVal val="#ppt_y-#ppt_h*1.125000"/>
                                          </p:val>
                                        </p:tav>
                                        <p:tav tm="100000">
                                          <p:val>
                                            <p:strVal val="#ppt_y"/>
                                          </p:val>
                                        </p:tav>
                                      </p:tavLst>
                                    </p:anim>
                                    <p:animEffect transition="in" filter="wipe(down)">
                                      <p:cBhvr>
                                        <p:cTn id="40" dur="500"/>
                                        <p:tgtEl>
                                          <p:spTgt spid="12"/>
                                        </p:tgtEl>
                                      </p:cBhvr>
                                    </p:animEffect>
                                  </p:childTnLst>
                                </p:cTn>
                              </p:par>
                            </p:childTnLst>
                          </p:cTn>
                        </p:par>
                        <p:par>
                          <p:cTn id="41" fill="hold">
                            <p:stCondLst>
                              <p:cond delay="2000"/>
                            </p:stCondLst>
                            <p:childTnLst>
                              <p:par>
                                <p:cTn id="42" presetID="16" presetClass="entr" presetSubtype="21"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arn(inVertical)">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4" grpId="0">
        <p:bldAsOne/>
      </p:bldGraphic>
      <p:bldP spid="10" grpId="0" animBg="1"/>
      <p:bldP spid="11" grpId="0"/>
      <p:bldP spid="12" grpId="0"/>
      <p:bldGraphic spid="13" grpId="0">
        <p:bldAsOne/>
      </p:bldGraphic>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Terminator 8"/>
          <p:cNvSpPr/>
          <p:nvPr/>
        </p:nvSpPr>
        <p:spPr>
          <a:xfrm>
            <a:off x="-1" y="-73153"/>
            <a:ext cx="5500467"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IV/ Phân tích hiện trạng</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2852929" y="1146048"/>
            <a:ext cx="9083039" cy="2677656"/>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lvl="0"/>
            <a:r>
              <a:rPr lang="vi-VN" sz="2400" dirty="0"/>
              <a:t>Vấn đề an ninh tại các khu vực chung cư hiện nay rất đáng báo động, nhiều tội phạm trộm cướp lựa chọn khu vực chung cư là đích đến. Nhiều vụ án mất trộm được phát hiện do kẻ gian phá khóa cửa đột nhập vào khu nhà. Do đó để bảo vệ an toàn cho khu nhà, bảo vệ tài sản của mình thì chỉ trang bị cửa và khóa thật tốt là không đủ. Từ nhu cầu đó, cánh cửa thông minh “Smart Door” ra đời, đáp ứng hầu hết nhu cầu của khách hàng.</a:t>
            </a:r>
            <a:endParaRPr lang="vi-VN" sz="2400" dirty="0">
              <a:latin typeface="+mj-lt"/>
              <a:cs typeface="Times New Roman" panose="02020603050405020304" pitchFamily="18" charset="0"/>
            </a:endParaRPr>
          </a:p>
        </p:txBody>
      </p:sp>
      <p:sp>
        <p:nvSpPr>
          <p:cNvPr id="18" name="TextBox 17"/>
          <p:cNvSpPr txBox="1"/>
          <p:nvPr/>
        </p:nvSpPr>
        <p:spPr>
          <a:xfrm>
            <a:off x="2852929" y="4562316"/>
            <a:ext cx="9083039" cy="1938992"/>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lvl="0"/>
            <a:r>
              <a:rPr lang="vi-VN" sz="2400" dirty="0"/>
              <a:t>_ Hiện nay ở việt nam có rất nhiều công ty về IOT nên việc cạnh tranh rất gay gắt</a:t>
            </a:r>
            <a:r>
              <a:rPr lang="vi-VN" sz="2400" dirty="0" smtClean="0"/>
              <a:t>.</a:t>
            </a:r>
            <a:endParaRPr lang="en-US" sz="2400" dirty="0" smtClean="0"/>
          </a:p>
          <a:p>
            <a:pPr lvl="0"/>
            <a:r>
              <a:rPr lang="vi-VN" sz="2400" dirty="0" smtClean="0"/>
              <a:t>_ </a:t>
            </a:r>
            <a:r>
              <a:rPr lang="vi-VN" sz="2400" dirty="0"/>
              <a:t>Khách hàng ngày càng khó tính hơn, yêu cầu ngày càng cao nên phải thường xuyên cập nhật và đổi mới công nghệ</a:t>
            </a:r>
            <a:r>
              <a:rPr lang="vi-VN" sz="2400" dirty="0" smtClean="0"/>
              <a:t>.</a:t>
            </a:r>
            <a:endParaRPr lang="en-US" sz="2400" dirty="0" smtClean="0"/>
          </a:p>
          <a:p>
            <a:pPr lvl="0"/>
            <a:r>
              <a:rPr lang="vi-VN" sz="2400" dirty="0" smtClean="0"/>
              <a:t>_ </a:t>
            </a:r>
            <a:r>
              <a:rPr lang="vi-VN" sz="2400" dirty="0"/>
              <a:t>Cần tính toán kỹ càng về giá cả và nguồn nguyên vật liệu.</a:t>
            </a:r>
            <a:endParaRPr lang="vi-VN" sz="2400" dirty="0">
              <a:latin typeface="+mj-lt"/>
              <a:cs typeface="Times New Roman" panose="02020603050405020304" pitchFamily="18" charset="0"/>
            </a:endParaRPr>
          </a:p>
        </p:txBody>
      </p:sp>
      <p:sp>
        <p:nvSpPr>
          <p:cNvPr id="19" name="Rectangle 18"/>
          <p:cNvSpPr/>
          <p:nvPr/>
        </p:nvSpPr>
        <p:spPr>
          <a:xfrm>
            <a:off x="267064" y="853012"/>
            <a:ext cx="1828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CƠ HỘI</a:t>
            </a:r>
          </a:p>
        </p:txBody>
      </p:sp>
      <p:sp>
        <p:nvSpPr>
          <p:cNvPr id="20" name="Rectangle 19"/>
          <p:cNvSpPr/>
          <p:nvPr/>
        </p:nvSpPr>
        <p:spPr>
          <a:xfrm>
            <a:off x="244149" y="3486068"/>
            <a:ext cx="182880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60%</a:t>
            </a:r>
          </a:p>
        </p:txBody>
      </p:sp>
      <p:graphicFrame>
        <p:nvGraphicFramePr>
          <p:cNvPr id="21" name="Chart 20"/>
          <p:cNvGraphicFramePr/>
          <p:nvPr>
            <p:extLst>
              <p:ext uri="{D42A27DB-BD31-4B8C-83A1-F6EECF244321}">
                <p14:modId xmlns:p14="http://schemas.microsoft.com/office/powerpoint/2010/main" val="2843838578"/>
              </p:ext>
            </p:extLst>
          </p:nvPr>
        </p:nvGraphicFramePr>
        <p:xfrm>
          <a:off x="105050" y="1313767"/>
          <a:ext cx="2206119" cy="2206119"/>
        </p:xfrm>
        <a:graphic>
          <a:graphicData uri="http://schemas.openxmlformats.org/drawingml/2006/chart">
            <c:chart xmlns:c="http://schemas.openxmlformats.org/drawingml/2006/chart" xmlns:r="http://schemas.openxmlformats.org/officeDocument/2006/relationships" r:id="rId2"/>
          </a:graphicData>
        </a:graphic>
      </p:graphicFrame>
      <p:grpSp>
        <p:nvGrpSpPr>
          <p:cNvPr id="22" name="Group 21"/>
          <p:cNvGrpSpPr/>
          <p:nvPr/>
        </p:nvGrpSpPr>
        <p:grpSpPr>
          <a:xfrm>
            <a:off x="333650" y="1636697"/>
            <a:ext cx="1654589" cy="1654589"/>
            <a:chOff x="5074920" y="1783080"/>
            <a:chExt cx="1371600" cy="1371600"/>
          </a:xfrm>
        </p:grpSpPr>
        <p:sp>
          <p:nvSpPr>
            <p:cNvPr id="23" name="Oval 22"/>
            <p:cNvSpPr/>
            <p:nvPr/>
          </p:nvSpPr>
          <p:spPr>
            <a:xfrm>
              <a:off x="5074920" y="1783080"/>
              <a:ext cx="1371600" cy="1371600"/>
            </a:xfrm>
            <a:prstGeom prst="ellipse">
              <a:avLst/>
            </a:prstGeom>
            <a:gradFill>
              <a:gsLst>
                <a:gs pos="0">
                  <a:schemeClr val="bg1"/>
                </a:gs>
                <a:gs pos="100000">
                  <a:schemeClr val="bg1">
                    <a:lumMod val="85000"/>
                  </a:schemeClr>
                </a:gs>
              </a:gsLst>
              <a:lin ang="2700000" scaled="0"/>
            </a:gradFill>
            <a:ln>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120640" y="1828800"/>
              <a:ext cx="1280160" cy="1280160"/>
            </a:xfrm>
            <a:prstGeom prst="ellipse">
              <a:avLst/>
            </a:pr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9791" y="1920240"/>
              <a:ext cx="801858" cy="1097280"/>
            </a:xfrm>
            <a:prstGeom prst="rect">
              <a:avLst/>
            </a:prstGeom>
          </p:spPr>
        </p:pic>
      </p:grpSp>
      <p:sp>
        <p:nvSpPr>
          <p:cNvPr id="26" name="Rectangle 25"/>
          <p:cNvSpPr/>
          <p:nvPr/>
        </p:nvSpPr>
        <p:spPr>
          <a:xfrm>
            <a:off x="158461" y="3979536"/>
            <a:ext cx="18288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THÁCH THỨC</a:t>
            </a:r>
          </a:p>
        </p:txBody>
      </p:sp>
      <p:graphicFrame>
        <p:nvGraphicFramePr>
          <p:cNvPr id="28" name="Chart 27"/>
          <p:cNvGraphicFramePr/>
          <p:nvPr>
            <p:extLst>
              <p:ext uri="{D42A27DB-BD31-4B8C-83A1-F6EECF244321}">
                <p14:modId xmlns:p14="http://schemas.microsoft.com/office/powerpoint/2010/main" val="2489328073"/>
              </p:ext>
            </p:extLst>
          </p:nvPr>
        </p:nvGraphicFramePr>
        <p:xfrm>
          <a:off x="-107502" y="4325615"/>
          <a:ext cx="2418671" cy="2418671"/>
        </p:xfrm>
        <a:graphic>
          <a:graphicData uri="http://schemas.openxmlformats.org/drawingml/2006/chart">
            <c:chart xmlns:c="http://schemas.openxmlformats.org/drawingml/2006/chart" xmlns:r="http://schemas.openxmlformats.org/officeDocument/2006/relationships" r:id="rId4"/>
          </a:graphicData>
        </a:graphic>
      </p:graphicFrame>
      <p:grpSp>
        <p:nvGrpSpPr>
          <p:cNvPr id="29" name="Group 28"/>
          <p:cNvGrpSpPr/>
          <p:nvPr/>
        </p:nvGrpSpPr>
        <p:grpSpPr>
          <a:xfrm>
            <a:off x="121099" y="4701682"/>
            <a:ext cx="1814004" cy="1814004"/>
            <a:chOff x="7086600" y="1783080"/>
            <a:chExt cx="1371600" cy="1371600"/>
          </a:xfrm>
        </p:grpSpPr>
        <p:sp>
          <p:nvSpPr>
            <p:cNvPr id="30" name="Oval 29"/>
            <p:cNvSpPr/>
            <p:nvPr/>
          </p:nvSpPr>
          <p:spPr>
            <a:xfrm>
              <a:off x="7086600" y="1783080"/>
              <a:ext cx="1371600" cy="1371600"/>
            </a:xfrm>
            <a:prstGeom prst="ellipse">
              <a:avLst/>
            </a:prstGeom>
            <a:gradFill>
              <a:gsLst>
                <a:gs pos="0">
                  <a:schemeClr val="bg1"/>
                </a:gs>
                <a:gs pos="100000">
                  <a:schemeClr val="bg1">
                    <a:lumMod val="85000"/>
                  </a:schemeClr>
                </a:gs>
              </a:gsLst>
              <a:lin ang="2700000" scaled="0"/>
            </a:gradFill>
            <a:ln>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132320" y="1828800"/>
              <a:ext cx="1280160" cy="1280160"/>
            </a:xfrm>
            <a:prstGeom prst="ellipse">
              <a:avLst/>
            </a:prstGeom>
            <a:gradFill>
              <a:gsLst>
                <a:gs pos="100000">
                  <a:schemeClr val="bg1"/>
                </a:gs>
                <a:gs pos="0">
                  <a:schemeClr val="bg1">
                    <a:lumMod val="9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71471" y="1920240"/>
              <a:ext cx="801858" cy="1097280"/>
            </a:xfrm>
            <a:prstGeom prst="rect">
              <a:avLst/>
            </a:prstGeom>
          </p:spPr>
        </p:pic>
      </p:grpSp>
      <p:sp>
        <p:nvSpPr>
          <p:cNvPr id="27" name="Rectangle 26"/>
          <p:cNvSpPr/>
          <p:nvPr/>
        </p:nvSpPr>
        <p:spPr>
          <a:xfrm>
            <a:off x="231589" y="6455218"/>
            <a:ext cx="1828800" cy="3657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30%</a:t>
            </a:r>
          </a:p>
        </p:txBody>
      </p:sp>
    </p:spTree>
    <p:extLst>
      <p:ext uri="{BB962C8B-B14F-4D97-AF65-F5344CB8AC3E}">
        <p14:creationId xmlns:p14="http://schemas.microsoft.com/office/powerpoint/2010/main" val="266544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1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1000"/>
                                        <p:tgtEl>
                                          <p:spTgt spid="20"/>
                                        </p:tgtEl>
                                        <p:attrNameLst>
                                          <p:attrName>ppt_y</p:attrName>
                                        </p:attrNameLst>
                                      </p:cBhvr>
                                      <p:tavLst>
                                        <p:tav tm="0">
                                          <p:val>
                                            <p:strVal val="#ppt_y-#ppt_h*1.125000"/>
                                          </p:val>
                                        </p:tav>
                                        <p:tav tm="100000">
                                          <p:val>
                                            <p:strVal val="#ppt_y"/>
                                          </p:val>
                                        </p:tav>
                                      </p:tavLst>
                                    </p:anim>
                                    <p:animEffect transition="in" filter="wipe(down)">
                                      <p:cBhvr>
                                        <p:cTn id="13" dur="1000"/>
                                        <p:tgtEl>
                                          <p:spTgt spid="20"/>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0"/>
                                        <p:tgtEl>
                                          <p:spTgt spid="19"/>
                                        </p:tgtEl>
                                        <p:attrNameLst>
                                          <p:attrName>ppt_y</p:attrName>
                                        </p:attrNameLst>
                                      </p:cBhvr>
                                      <p:tavLst>
                                        <p:tav tm="0">
                                          <p:val>
                                            <p:strVal val="#ppt_y+#ppt_h*1.125000"/>
                                          </p:val>
                                        </p:tav>
                                        <p:tav tm="100000">
                                          <p:val>
                                            <p:strVal val="#ppt_y"/>
                                          </p:val>
                                        </p:tav>
                                      </p:tavLst>
                                    </p:anim>
                                    <p:animEffect transition="in" filter="wipe(up)">
                                      <p:cBhvr>
                                        <p:cTn id="17" dur="1000"/>
                                        <p:tgtEl>
                                          <p:spTgt spid="19"/>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heel(1)">
                                      <p:cBhvr>
                                        <p:cTn id="20" dur="1000"/>
                                        <p:tgtEl>
                                          <p:spTgt spid="21"/>
                                        </p:tgtEl>
                                      </p:cBhvr>
                                    </p:animEffect>
                                  </p:childTnLst>
                                </p:cTn>
                              </p:par>
                            </p:childTnLst>
                          </p:cTn>
                        </p:par>
                        <p:par>
                          <p:cTn id="21" fill="hold">
                            <p:stCondLst>
                              <p:cond delay="1000"/>
                            </p:stCondLst>
                            <p:childTnLst>
                              <p:par>
                                <p:cTn id="22" presetID="16" presetClass="entr" presetSubtype="2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1000"/>
                                        <p:tgtEl>
                                          <p:spTgt spid="1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1000" fill="hold"/>
                                        <p:tgtEl>
                                          <p:spTgt spid="29"/>
                                        </p:tgtEl>
                                        <p:attrNameLst>
                                          <p:attrName>ppt_w</p:attrName>
                                        </p:attrNameLst>
                                      </p:cBhvr>
                                      <p:tavLst>
                                        <p:tav tm="0">
                                          <p:val>
                                            <p:fltVal val="0"/>
                                          </p:val>
                                        </p:tav>
                                        <p:tav tm="100000">
                                          <p:val>
                                            <p:strVal val="#ppt_w"/>
                                          </p:val>
                                        </p:tav>
                                      </p:tavLst>
                                    </p:anim>
                                    <p:anim calcmode="lin" valueType="num">
                                      <p:cBhvr>
                                        <p:cTn id="29" dur="1000" fill="hold"/>
                                        <p:tgtEl>
                                          <p:spTgt spid="29"/>
                                        </p:tgtEl>
                                        <p:attrNameLst>
                                          <p:attrName>ppt_h</p:attrName>
                                        </p:attrNameLst>
                                      </p:cBhvr>
                                      <p:tavLst>
                                        <p:tav tm="0">
                                          <p:val>
                                            <p:fltVal val="0"/>
                                          </p:val>
                                        </p:tav>
                                        <p:tav tm="100000">
                                          <p:val>
                                            <p:strVal val="#ppt_h"/>
                                          </p:val>
                                        </p:tav>
                                      </p:tavLst>
                                    </p:anim>
                                    <p:animEffect transition="in" filter="fade">
                                      <p:cBhvr>
                                        <p:cTn id="30" dur="1000"/>
                                        <p:tgtEl>
                                          <p:spTgt spid="29"/>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heel(1)">
                                      <p:cBhvr>
                                        <p:cTn id="33" dur="1000"/>
                                        <p:tgtEl>
                                          <p:spTgt spid="28"/>
                                        </p:tgtEl>
                                      </p:cBhvr>
                                    </p:animEffect>
                                  </p:childTnLst>
                                </p:cTn>
                              </p:par>
                              <p:par>
                                <p:cTn id="34" presetID="12" presetClass="entr" presetSubtype="4" fill="hold" grpId="0" nodeType="withEffect">
                                  <p:stCondLst>
                                    <p:cond delay="50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500"/>
                                        <p:tgtEl>
                                          <p:spTgt spid="26"/>
                                        </p:tgtEl>
                                        <p:attrNameLst>
                                          <p:attrName>ppt_y</p:attrName>
                                        </p:attrNameLst>
                                      </p:cBhvr>
                                      <p:tavLst>
                                        <p:tav tm="0">
                                          <p:val>
                                            <p:strVal val="#ppt_y+#ppt_h*1.125000"/>
                                          </p:val>
                                        </p:tav>
                                        <p:tav tm="100000">
                                          <p:val>
                                            <p:strVal val="#ppt_y"/>
                                          </p:val>
                                        </p:tav>
                                      </p:tavLst>
                                    </p:anim>
                                    <p:animEffect transition="in" filter="wipe(up)">
                                      <p:cBhvr>
                                        <p:cTn id="37" dur="500"/>
                                        <p:tgtEl>
                                          <p:spTgt spid="26"/>
                                        </p:tgtEl>
                                      </p:cBhvr>
                                    </p:animEffect>
                                  </p:childTnLst>
                                </p:cTn>
                              </p:par>
                              <p:par>
                                <p:cTn id="38" presetID="12" presetClass="entr" presetSubtype="1" fill="hold" grpId="0" nodeType="withEffect">
                                  <p:stCondLst>
                                    <p:cond delay="50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p:tgtEl>
                                          <p:spTgt spid="27"/>
                                        </p:tgtEl>
                                        <p:attrNameLst>
                                          <p:attrName>ppt_y</p:attrName>
                                        </p:attrNameLst>
                                      </p:cBhvr>
                                      <p:tavLst>
                                        <p:tav tm="0">
                                          <p:val>
                                            <p:strVal val="#ppt_y-#ppt_h*1.125000"/>
                                          </p:val>
                                        </p:tav>
                                        <p:tav tm="100000">
                                          <p:val>
                                            <p:strVal val="#ppt_y"/>
                                          </p:val>
                                        </p:tav>
                                      </p:tavLst>
                                    </p:anim>
                                    <p:animEffect transition="in" filter="wipe(down)">
                                      <p:cBhvr>
                                        <p:cTn id="41" dur="500"/>
                                        <p:tgtEl>
                                          <p:spTgt spid="27"/>
                                        </p:tgtEl>
                                      </p:cBhvr>
                                    </p:animEffect>
                                  </p:childTnLst>
                                </p:cTn>
                              </p:par>
                            </p:childTnLst>
                          </p:cTn>
                        </p:par>
                        <p:par>
                          <p:cTn id="42" fill="hold">
                            <p:stCondLst>
                              <p:cond delay="3000"/>
                            </p:stCondLst>
                            <p:childTnLst>
                              <p:par>
                                <p:cTn id="43" presetID="16" presetClass="entr" presetSubtype="21"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inVertical)">
                                      <p:cBhvr>
                                        <p:cTn id="45"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19" grpId="0"/>
      <p:bldP spid="20" grpId="0"/>
      <p:bldGraphic spid="21" grpId="0">
        <p:bldAsOne/>
      </p:bldGraphic>
      <p:bldP spid="26" grpId="0"/>
      <p:bldGraphic spid="28" grpId="0">
        <p:bldAsOne/>
      </p:bldGraphic>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p:cNvGrpSpPr/>
          <p:nvPr/>
        </p:nvGrpSpPr>
        <p:grpSpPr>
          <a:xfrm>
            <a:off x="-1" y="-73153"/>
            <a:ext cx="11087917" cy="6965887"/>
            <a:chOff x="-1" y="-73153"/>
            <a:chExt cx="11087917" cy="6965887"/>
          </a:xfrm>
        </p:grpSpPr>
        <p:pic>
          <p:nvPicPr>
            <p:cNvPr id="2054" name="Picture 3" descr="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4444" y="842654"/>
              <a:ext cx="1966489" cy="129783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6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09694" y="982190"/>
              <a:ext cx="960437" cy="950054"/>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69"/>
            <p:cNvSpPr>
              <a:spLocks noChangeArrowheads="1"/>
            </p:cNvSpPr>
            <p:nvPr/>
          </p:nvSpPr>
          <p:spPr bwMode="auto">
            <a:xfrm rot="10800000">
              <a:off x="6223768" y="1388072"/>
              <a:ext cx="1330325" cy="156833"/>
            </a:xfrm>
            <a:prstGeom prst="rightArrow">
              <a:avLst>
                <a:gd name="adj1" fmla="val 50000"/>
                <a:gd name="adj2" fmla="val 4975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pic>
          <p:nvPicPr>
            <p:cNvPr id="2050" name="Picture 2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7999" y="2809566"/>
              <a:ext cx="2216618" cy="1592816"/>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43667" y="2898455"/>
              <a:ext cx="2343637" cy="13236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9"/>
            <p:cNvSpPr txBox="1">
              <a:spLocks noChangeArrowheads="1"/>
            </p:cNvSpPr>
            <p:nvPr/>
          </p:nvSpPr>
          <p:spPr bwMode="auto">
            <a:xfrm>
              <a:off x="2059091" y="1438281"/>
              <a:ext cx="1665723" cy="462985"/>
            </a:xfrm>
            <a:prstGeom prst="rect">
              <a:avLst/>
            </a:prstGeom>
            <a:solidFill>
              <a:srgbClr val="FFFFFF"/>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Giao tiếp Serial</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69" name="Picture 5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37443" y="4575444"/>
              <a:ext cx="1962017" cy="1724286"/>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56"/>
            <p:cNvSpPr>
              <a:spLocks noChangeArrowheads="1"/>
            </p:cNvSpPr>
            <p:nvPr/>
          </p:nvSpPr>
          <p:spPr bwMode="auto">
            <a:xfrm rot="16200000">
              <a:off x="8225853" y="4527758"/>
              <a:ext cx="669495" cy="195812"/>
            </a:xfrm>
            <a:prstGeom prst="rightArrow">
              <a:avLst>
                <a:gd name="adj1" fmla="val 50000"/>
                <a:gd name="adj2" fmla="val 5013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pic>
          <p:nvPicPr>
            <p:cNvPr id="2066" name="Picture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912105" y="5029240"/>
              <a:ext cx="1296989" cy="17061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59"/>
            <p:cNvSpPr>
              <a:spLocks noChangeArrowheads="1"/>
            </p:cNvSpPr>
            <p:nvPr/>
          </p:nvSpPr>
          <p:spPr bwMode="auto">
            <a:xfrm rot="2248076">
              <a:off x="3477607" y="4348791"/>
              <a:ext cx="1165225" cy="209550"/>
            </a:xfrm>
            <a:prstGeom prst="rightArrow">
              <a:avLst>
                <a:gd name="adj1" fmla="val 50000"/>
                <a:gd name="adj2" fmla="val 49788"/>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pic>
          <p:nvPicPr>
            <p:cNvPr id="2064" name="Picture 6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37201" y="5125576"/>
              <a:ext cx="1057306" cy="1068798"/>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6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55630" y="5125576"/>
              <a:ext cx="1024495" cy="1032604"/>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63"/>
            <p:cNvSpPr>
              <a:spLocks noChangeArrowheads="1"/>
            </p:cNvSpPr>
            <p:nvPr/>
          </p:nvSpPr>
          <p:spPr bwMode="auto">
            <a:xfrm rot="16200000">
              <a:off x="1906012" y="4668198"/>
              <a:ext cx="514122" cy="207961"/>
            </a:xfrm>
            <a:prstGeom prst="rightArrow">
              <a:avLst>
                <a:gd name="adj1" fmla="val 50000"/>
                <a:gd name="adj2" fmla="val 50121"/>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32" name="Right Arrow 69"/>
            <p:cNvSpPr>
              <a:spLocks noChangeArrowheads="1"/>
            </p:cNvSpPr>
            <p:nvPr/>
          </p:nvSpPr>
          <p:spPr bwMode="auto">
            <a:xfrm rot="8648774">
              <a:off x="2868905" y="2174783"/>
              <a:ext cx="1330325" cy="156833"/>
            </a:xfrm>
            <a:prstGeom prst="rightArrow">
              <a:avLst>
                <a:gd name="adj1" fmla="val 50000"/>
                <a:gd name="adj2" fmla="val 4975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33" name="Right Arrow 69"/>
            <p:cNvSpPr>
              <a:spLocks noChangeArrowheads="1"/>
            </p:cNvSpPr>
            <p:nvPr/>
          </p:nvSpPr>
          <p:spPr bwMode="auto">
            <a:xfrm rot="19446397">
              <a:off x="3119234" y="2375764"/>
              <a:ext cx="1330325" cy="156833"/>
            </a:xfrm>
            <a:prstGeom prst="rightArrow">
              <a:avLst>
                <a:gd name="adj1" fmla="val 50000"/>
                <a:gd name="adj2" fmla="val 4975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34" name="Text Box 49"/>
            <p:cNvSpPr txBox="1">
              <a:spLocks noChangeArrowheads="1"/>
            </p:cNvSpPr>
            <p:nvPr/>
          </p:nvSpPr>
          <p:spPr bwMode="auto">
            <a:xfrm>
              <a:off x="4927915" y="2445515"/>
              <a:ext cx="1665723" cy="462985"/>
            </a:xfrm>
            <a:prstGeom prst="rect">
              <a:avLst/>
            </a:prstGeom>
            <a:solidFill>
              <a:srgbClr val="FFFFFF"/>
            </a:solidFill>
            <a:ln w="6350">
              <a:solidFill>
                <a:srgbClr val="FFFFFF"/>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Giao tiếp Serial</a:t>
              </a:r>
              <a:endParaRPr kumimoji="0" lang="en-US" alt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Right Arrow 69"/>
            <p:cNvSpPr>
              <a:spLocks noChangeArrowheads="1"/>
            </p:cNvSpPr>
            <p:nvPr/>
          </p:nvSpPr>
          <p:spPr bwMode="auto">
            <a:xfrm>
              <a:off x="4517333" y="3678532"/>
              <a:ext cx="2486888" cy="222147"/>
            </a:xfrm>
            <a:prstGeom prst="rightArrow">
              <a:avLst>
                <a:gd name="adj1" fmla="val 50000"/>
                <a:gd name="adj2" fmla="val 4975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38" name="Right Arrow 69"/>
            <p:cNvSpPr>
              <a:spLocks noChangeArrowheads="1"/>
            </p:cNvSpPr>
            <p:nvPr/>
          </p:nvSpPr>
          <p:spPr bwMode="auto">
            <a:xfrm rot="10800000">
              <a:off x="4470353" y="3211849"/>
              <a:ext cx="2376167" cy="212675"/>
            </a:xfrm>
            <a:prstGeom prst="rightArrow">
              <a:avLst>
                <a:gd name="adj1" fmla="val 50000"/>
                <a:gd name="adj2" fmla="val 49757"/>
              </a:avLst>
            </a:prstGeom>
            <a:gradFill rotWithShape="1">
              <a:gsLst>
                <a:gs pos="0">
                  <a:srgbClr val="454545"/>
                </a:gs>
                <a:gs pos="50000">
                  <a:srgbClr val="000000"/>
                </a:gs>
                <a:gs pos="100000">
                  <a:srgbClr val="000000"/>
                </a:gs>
              </a:gsLst>
              <a:lin ang="5400000"/>
            </a:gra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en-US"/>
            </a:p>
          </p:txBody>
        </p:sp>
        <p:sp>
          <p:nvSpPr>
            <p:cNvPr id="65" name="TextBox 64"/>
            <p:cNvSpPr txBox="1"/>
            <p:nvPr/>
          </p:nvSpPr>
          <p:spPr>
            <a:xfrm>
              <a:off x="9165161" y="1041718"/>
              <a:ext cx="1673731" cy="830997"/>
            </a:xfrm>
            <a:prstGeom prst="rect">
              <a:avLst/>
            </a:prstGeom>
            <a:noFill/>
          </p:spPr>
          <p:txBody>
            <a:bodyPr wrap="square" rtlCol="0">
              <a:spAutoFit/>
            </a:bodyPr>
            <a:lstStyle/>
            <a:p>
              <a:pPr lvl="0" eaLnBrk="0" fontAlgn="base" hangingPunct="0">
                <a:spcBef>
                  <a:spcPct val="0"/>
                </a:spcBef>
                <a:spcAft>
                  <a:spcPct val="0"/>
                </a:spcAft>
              </a:pP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Nhận diện khuôn mặt</a:t>
              </a:r>
              <a:endParaRPr lang="en-US" altLang="en-US" sz="2400" b="1" dirty="0">
                <a:latin typeface="Times New Roman" panose="02020603050405020304" pitchFamily="18" charset="0"/>
                <a:cs typeface="Times New Roman" panose="02020603050405020304" pitchFamily="18" charset="0"/>
              </a:endParaRPr>
            </a:p>
          </p:txBody>
        </p:sp>
        <p:sp>
          <p:nvSpPr>
            <p:cNvPr id="66" name="TextBox 65"/>
            <p:cNvSpPr txBox="1"/>
            <p:nvPr/>
          </p:nvSpPr>
          <p:spPr>
            <a:xfrm>
              <a:off x="9414185" y="5437587"/>
              <a:ext cx="1673731" cy="830997"/>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Web App control</a:t>
              </a:r>
              <a:endParaRPr lang="en-US" altLang="en-US" sz="2400" b="1" dirty="0">
                <a:latin typeface="Times New Roman" panose="02020603050405020304" pitchFamily="18" charset="0"/>
                <a:cs typeface="Times New Roman" panose="02020603050405020304" pitchFamily="18" charset="0"/>
              </a:endParaRPr>
            </a:p>
          </p:txBody>
        </p:sp>
        <p:sp>
          <p:nvSpPr>
            <p:cNvPr id="67" name="TextBox 66"/>
            <p:cNvSpPr txBox="1"/>
            <p:nvPr/>
          </p:nvSpPr>
          <p:spPr>
            <a:xfrm>
              <a:off x="4881585" y="6246404"/>
              <a:ext cx="1673731"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Mở khóa</a:t>
              </a:r>
              <a:endParaRPr lang="en-US" altLang="en-US" sz="2400" b="1" dirty="0">
                <a:latin typeface="Times New Roman" panose="02020603050405020304" pitchFamily="18" charset="0"/>
                <a:cs typeface="Times New Roman" panose="02020603050405020304" pitchFamily="18" charset="0"/>
              </a:endParaRPr>
            </a:p>
          </p:txBody>
        </p:sp>
        <p:sp>
          <p:nvSpPr>
            <p:cNvPr id="68" name="TextBox 67"/>
            <p:cNvSpPr txBox="1"/>
            <p:nvPr/>
          </p:nvSpPr>
          <p:spPr>
            <a:xfrm>
              <a:off x="693320" y="6061737"/>
              <a:ext cx="1349114" cy="830997"/>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a:latin typeface="Times New Roman" panose="02020603050405020304" pitchFamily="18" charset="0"/>
                  <a:ea typeface="Times New Roman" panose="02020603050405020304" pitchFamily="18" charset="0"/>
                  <a:cs typeface="Times New Roman" panose="02020603050405020304" pitchFamily="18" charset="0"/>
                </a:rPr>
                <a:t>Quẹt thẻ RFID</a:t>
              </a:r>
              <a:endParaRPr lang="en-US" altLang="en-US" sz="2400" b="1"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2261650" y="6235334"/>
              <a:ext cx="1433834"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Nhập mã</a:t>
              </a:r>
              <a:endParaRPr lang="en-US" altLang="en-US" sz="2400" b="1"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1897017" y="5380626"/>
              <a:ext cx="558581" cy="584775"/>
            </a:xfrm>
            <a:prstGeom prst="rect">
              <a:avLst/>
            </a:prstGeom>
            <a:noFill/>
          </p:spPr>
          <p:txBody>
            <a:bodyPr wrap="square" rtlCol="0">
              <a:spAutoFit/>
            </a:bodyPr>
            <a:lstStyle/>
            <a:p>
              <a:pPr lvl="0" algn="ctr" eaLnBrk="0" fontAlgn="base" hangingPunct="0">
                <a:spcBef>
                  <a:spcPct val="0"/>
                </a:spcBef>
                <a:spcAft>
                  <a:spcPct val="0"/>
                </a:spcAft>
              </a:pPr>
              <a:r>
                <a:rPr lang="en-US" altLang="en-US" sz="3200" b="1" dirty="0" smtClean="0">
                  <a:latin typeface="Times New Roman" panose="02020603050405020304" pitchFamily="18" charset="0"/>
                  <a:ea typeface="Times New Roman" panose="02020603050405020304" pitchFamily="18" charset="0"/>
                  <a:cs typeface="Times New Roman" panose="02020603050405020304" pitchFamily="18" charset="0"/>
                </a:rPr>
                <a:t>+</a:t>
              </a:r>
              <a:endParaRPr lang="en-US" altLang="en-US" sz="3200" b="1" dirty="0">
                <a:latin typeface="Times New Roman" panose="02020603050405020304" pitchFamily="18" charset="0"/>
                <a:cs typeface="Times New Roman" panose="02020603050405020304" pitchFamily="18" charset="0"/>
              </a:endParaRPr>
            </a:p>
          </p:txBody>
        </p:sp>
        <p:sp>
          <p:nvSpPr>
            <p:cNvPr id="2" name="Flowchart: Terminator 1"/>
            <p:cNvSpPr/>
            <p:nvPr/>
          </p:nvSpPr>
          <p:spPr>
            <a:xfrm>
              <a:off x="-1" y="-73153"/>
              <a:ext cx="5500467"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V/ Thiết kế hệ thống</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666678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Terminator 2"/>
          <p:cNvSpPr/>
          <p:nvPr/>
        </p:nvSpPr>
        <p:spPr>
          <a:xfrm>
            <a:off x="0" y="-73153"/>
            <a:ext cx="5632704" cy="10119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VI/ Thực hiện dự án</a:t>
            </a:r>
          </a:p>
          <a:p>
            <a:pPr algn="ctr"/>
            <a:r>
              <a:rPr lang="en-US" sz="2800" b="1" dirty="0" smtClean="0">
                <a:solidFill>
                  <a:schemeClr val="bg2">
                    <a:lumMod val="10000"/>
                  </a:schemeClr>
                </a:solidFill>
                <a:latin typeface="Times New Roman" panose="02020603050405020304" pitchFamily="18" charset="0"/>
                <a:cs typeface="Times New Roman" panose="02020603050405020304" pitchFamily="18" charset="0"/>
              </a:rPr>
              <a:t>1/ Các thiết bị, vật liệu cần có</a:t>
            </a:r>
            <a:endParaRPr lang="vi-VN" sz="28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6612254" y="938785"/>
            <a:ext cx="1434465" cy="1109472"/>
          </a:xfrm>
          <a:prstGeom prst="rect">
            <a:avLst/>
          </a:prstGeom>
        </p:spPr>
      </p:pic>
      <p:grpSp>
        <p:nvGrpSpPr>
          <p:cNvPr id="21" name="Group 20"/>
          <p:cNvGrpSpPr/>
          <p:nvPr/>
        </p:nvGrpSpPr>
        <p:grpSpPr>
          <a:xfrm>
            <a:off x="1192491" y="1180857"/>
            <a:ext cx="9365782" cy="5432955"/>
            <a:chOff x="1192491" y="1180857"/>
            <a:chExt cx="9365782" cy="5432955"/>
          </a:xfrm>
        </p:grpSpPr>
        <p:pic>
          <p:nvPicPr>
            <p:cNvPr id="4" name="Picture 3"/>
            <p:cNvPicPr>
              <a:picLocks noChangeAspect="1"/>
            </p:cNvPicPr>
            <p:nvPr/>
          </p:nvPicPr>
          <p:blipFill>
            <a:blip r:embed="rId3"/>
            <a:stretch>
              <a:fillRect/>
            </a:stretch>
          </p:blipFill>
          <p:spPr>
            <a:xfrm>
              <a:off x="1194816" y="1180857"/>
              <a:ext cx="1804225" cy="989319"/>
            </a:xfrm>
            <a:prstGeom prst="rect">
              <a:avLst/>
            </a:prstGeom>
          </p:spPr>
        </p:pic>
        <p:sp>
          <p:nvSpPr>
            <p:cNvPr id="5" name="TextBox 4"/>
            <p:cNvSpPr txBox="1"/>
            <p:nvPr/>
          </p:nvSpPr>
          <p:spPr>
            <a:xfrm>
              <a:off x="2999041" y="1444683"/>
              <a:ext cx="2505422"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Khóa cửa điện từ</a:t>
              </a:r>
              <a:endParaRPr lang="en-US" altLang="en-US" sz="24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1192491" y="2467271"/>
              <a:ext cx="1806549" cy="1177880"/>
            </a:xfrm>
            <a:prstGeom prst="rect">
              <a:avLst/>
            </a:prstGeom>
          </p:spPr>
        </p:pic>
        <p:sp>
          <p:nvSpPr>
            <p:cNvPr id="7" name="TextBox 6"/>
            <p:cNvSpPr txBox="1"/>
            <p:nvPr/>
          </p:nvSpPr>
          <p:spPr>
            <a:xfrm>
              <a:off x="3179597" y="2828287"/>
              <a:ext cx="2182559"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Raspberry Pi 4</a:t>
              </a:r>
              <a:endParaRPr lang="en-US" altLang="en-US" sz="2400" b="1"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5"/>
            <a:stretch>
              <a:fillRect/>
            </a:stretch>
          </p:blipFill>
          <p:spPr>
            <a:xfrm>
              <a:off x="1192491" y="4082836"/>
              <a:ext cx="1804225" cy="1238250"/>
            </a:xfrm>
            <a:prstGeom prst="rect">
              <a:avLst/>
            </a:prstGeom>
          </p:spPr>
        </p:pic>
        <p:sp>
          <p:nvSpPr>
            <p:cNvPr id="10" name="TextBox 9"/>
            <p:cNvSpPr txBox="1"/>
            <p:nvPr/>
          </p:nvSpPr>
          <p:spPr>
            <a:xfrm>
              <a:off x="3179597" y="4471127"/>
              <a:ext cx="1682687"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Camera Pi</a:t>
              </a:r>
              <a:endParaRPr lang="en-US" altLang="en-US" sz="24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8363521" y="1213850"/>
              <a:ext cx="1853375"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Keypad 4x4</a:t>
              </a:r>
              <a:endParaRPr lang="en-US" altLang="en-US" sz="2400" b="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6"/>
            <a:stretch>
              <a:fillRect/>
            </a:stretch>
          </p:blipFill>
          <p:spPr>
            <a:xfrm>
              <a:off x="6515098" y="2524829"/>
              <a:ext cx="1628775" cy="1123950"/>
            </a:xfrm>
            <a:prstGeom prst="rect">
              <a:avLst/>
            </a:prstGeom>
          </p:spPr>
        </p:pic>
        <p:sp>
          <p:nvSpPr>
            <p:cNvPr id="14" name="TextBox 13"/>
            <p:cNvSpPr txBox="1"/>
            <p:nvPr/>
          </p:nvSpPr>
          <p:spPr>
            <a:xfrm>
              <a:off x="8363521" y="2855971"/>
              <a:ext cx="1853375"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Bộ RFID</a:t>
              </a:r>
              <a:endParaRPr lang="en-US" altLang="en-US" sz="2400" b="1"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7"/>
            <a:stretch>
              <a:fillRect/>
            </a:stretch>
          </p:blipFill>
          <p:spPr>
            <a:xfrm>
              <a:off x="6753222" y="4114058"/>
              <a:ext cx="1152525" cy="1219200"/>
            </a:xfrm>
            <a:prstGeom prst="rect">
              <a:avLst/>
            </a:prstGeom>
          </p:spPr>
        </p:pic>
        <p:sp>
          <p:nvSpPr>
            <p:cNvPr id="16" name="TextBox 15"/>
            <p:cNvSpPr txBox="1"/>
            <p:nvPr/>
          </p:nvSpPr>
          <p:spPr>
            <a:xfrm>
              <a:off x="8363521" y="4471127"/>
              <a:ext cx="1987488"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cs typeface="Times New Roman" panose="02020603050405020304" pitchFamily="18" charset="0"/>
                </a:rPr>
                <a:t>Arduino Uno</a:t>
              </a:r>
              <a:endParaRPr lang="en-US" altLang="en-US" sz="2400" b="1"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8"/>
            <a:stretch>
              <a:fillRect/>
            </a:stretch>
          </p:blipFill>
          <p:spPr>
            <a:xfrm>
              <a:off x="1465610" y="5613687"/>
              <a:ext cx="1238250" cy="1000125"/>
            </a:xfrm>
            <a:prstGeom prst="rect">
              <a:avLst/>
            </a:prstGeom>
          </p:spPr>
        </p:pic>
        <p:sp>
          <p:nvSpPr>
            <p:cNvPr id="19" name="TextBox 18"/>
            <p:cNvSpPr txBox="1"/>
            <p:nvPr/>
          </p:nvSpPr>
          <p:spPr>
            <a:xfrm>
              <a:off x="3179597" y="4471128"/>
              <a:ext cx="1682687"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ea typeface="Times New Roman" panose="02020603050405020304" pitchFamily="18" charset="0"/>
                  <a:cs typeface="Times New Roman" panose="02020603050405020304" pitchFamily="18" charset="0"/>
                </a:rPr>
                <a:t>Camera Pi</a:t>
              </a:r>
              <a:endParaRPr lang="en-US" altLang="en-US" sz="2400" b="1"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3146697" y="5882916"/>
              <a:ext cx="1682687"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cs typeface="Times New Roman" panose="02020603050405020304" pitchFamily="18" charset="0"/>
                </a:rPr>
                <a:t>ESP8266</a:t>
              </a:r>
              <a:endParaRPr lang="en-US" altLang="en-US" sz="2400" b="1"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9"/>
            <a:stretch>
              <a:fillRect/>
            </a:stretch>
          </p:blipFill>
          <p:spPr>
            <a:xfrm>
              <a:off x="6705598" y="5513882"/>
              <a:ext cx="1438275" cy="1085850"/>
            </a:xfrm>
            <a:prstGeom prst="rect">
              <a:avLst/>
            </a:prstGeom>
          </p:spPr>
        </p:pic>
        <p:pic>
          <p:nvPicPr>
            <p:cNvPr id="22" name="Picture 21"/>
            <p:cNvPicPr>
              <a:picLocks noChangeAspect="1"/>
            </p:cNvPicPr>
            <p:nvPr/>
          </p:nvPicPr>
          <p:blipFill>
            <a:blip r:embed="rId7"/>
            <a:stretch>
              <a:fillRect/>
            </a:stretch>
          </p:blipFill>
          <p:spPr>
            <a:xfrm>
              <a:off x="6753222" y="4082836"/>
              <a:ext cx="1152525" cy="1219200"/>
            </a:xfrm>
            <a:prstGeom prst="rect">
              <a:avLst/>
            </a:prstGeom>
          </p:spPr>
        </p:pic>
        <p:sp>
          <p:nvSpPr>
            <p:cNvPr id="23" name="TextBox 22"/>
            <p:cNvSpPr txBox="1"/>
            <p:nvPr/>
          </p:nvSpPr>
          <p:spPr>
            <a:xfrm>
              <a:off x="8570785" y="5825974"/>
              <a:ext cx="1987488" cy="461665"/>
            </a:xfrm>
            <a:prstGeom prst="rect">
              <a:avLst/>
            </a:prstGeom>
            <a:noFill/>
          </p:spPr>
          <p:txBody>
            <a:bodyPr wrap="square" rtlCol="0">
              <a:spAutoFit/>
            </a:bodyPr>
            <a:lstStyle/>
            <a:p>
              <a:pPr lvl="0" algn="ctr" eaLnBrk="0" fontAlgn="base" hangingPunct="0">
                <a:spcBef>
                  <a:spcPct val="0"/>
                </a:spcBef>
                <a:spcAft>
                  <a:spcPct val="0"/>
                </a:spcAft>
              </a:pPr>
              <a:r>
                <a:rPr lang="en-US" altLang="en-US" sz="2400" b="1" dirty="0" smtClean="0">
                  <a:latin typeface="Times New Roman" panose="02020603050405020304" pitchFamily="18" charset="0"/>
                  <a:cs typeface="Times New Roman" panose="02020603050405020304" pitchFamily="18" charset="0"/>
                </a:rPr>
                <a:t>Tấm gỗ</a:t>
              </a:r>
              <a:endParaRPr lang="en-US" altLang="en-US" sz="24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5305594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73153"/>
            <a:ext cx="6071616" cy="101193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VI/ Thực hiện dự án</a:t>
            </a:r>
          </a:p>
          <a:p>
            <a:pPr algn="ctr"/>
            <a:r>
              <a:rPr lang="en-US" sz="2800" b="1" dirty="0">
                <a:solidFill>
                  <a:schemeClr val="bg2">
                    <a:lumMod val="10000"/>
                  </a:schemeClr>
                </a:solidFill>
                <a:latin typeface="Times New Roman" panose="02020603050405020304" pitchFamily="18" charset="0"/>
                <a:cs typeface="Times New Roman" panose="02020603050405020304" pitchFamily="18" charset="0"/>
              </a:rPr>
              <a:t>2</a:t>
            </a:r>
            <a:r>
              <a:rPr lang="en-US" sz="2800" b="1" dirty="0" smtClean="0">
                <a:solidFill>
                  <a:schemeClr val="bg2">
                    <a:lumMod val="10000"/>
                  </a:schemeClr>
                </a:solidFill>
                <a:latin typeface="Times New Roman" panose="02020603050405020304" pitchFamily="18" charset="0"/>
                <a:cs typeface="Times New Roman" panose="02020603050405020304" pitchFamily="18" charset="0"/>
              </a:rPr>
              <a:t>/ Dự toán chi phí thiết bị, vật liệu</a:t>
            </a:r>
            <a:endParaRPr lang="vi-VN" sz="28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304544" y="1825094"/>
            <a:ext cx="9739731" cy="3819801"/>
          </a:xfrm>
          <a:prstGeom prst="rect">
            <a:avLst/>
          </a:prstGeom>
        </p:spPr>
      </p:pic>
    </p:spTree>
    <p:extLst>
      <p:ext uri="{BB962C8B-B14F-4D97-AF65-F5344CB8AC3E}">
        <p14:creationId xmlns:p14="http://schemas.microsoft.com/office/powerpoint/2010/main" val="4024332522"/>
      </p:ext>
    </p:extLst>
  </p:cSld>
  <p:clrMapOvr>
    <a:masterClrMapping/>
  </p:clrMapOvr>
  <p:transition spd="med">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1" y="-73153"/>
            <a:ext cx="5500467"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VII/ Demo</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881" y="1357312"/>
            <a:ext cx="4922711" cy="3135819"/>
          </a:xfrm>
          <a:prstGeom prst="rect">
            <a:avLst/>
          </a:prstGeom>
        </p:spPr>
      </p:pic>
    </p:spTree>
    <p:extLst>
      <p:ext uri="{BB962C8B-B14F-4D97-AF65-F5344CB8AC3E}">
        <p14:creationId xmlns:p14="http://schemas.microsoft.com/office/powerpoint/2010/main" val="24889353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3863" y="1609546"/>
            <a:ext cx="8744976" cy="3264790"/>
          </a:xfrm>
          <a:prstGeom prst="rect">
            <a:avLst/>
          </a:prstGeom>
        </p:spPr>
      </p:pic>
    </p:spTree>
    <p:extLst>
      <p:ext uri="{BB962C8B-B14F-4D97-AF65-F5344CB8AC3E}">
        <p14:creationId xmlns:p14="http://schemas.microsoft.com/office/powerpoint/2010/main" val="1090796213"/>
      </p:ext>
    </p:extLst>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3218689" y="451104"/>
            <a:ext cx="5547360" cy="88806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solidFill>
                  <a:schemeClr val="bg2">
                    <a:lumMod val="10000"/>
                  </a:schemeClr>
                </a:solidFill>
                <a:latin typeface="Times New Roman" panose="02020603050405020304" pitchFamily="18" charset="0"/>
                <a:cs typeface="Times New Roman" panose="02020603050405020304" pitchFamily="18" charset="0"/>
              </a:rPr>
              <a:t>Nội dung</a:t>
            </a:r>
            <a:endParaRPr lang="vi-VN" sz="3600" b="1">
              <a:solidFill>
                <a:schemeClr val="bg2">
                  <a:lumMod val="1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003848" y="1610893"/>
            <a:ext cx="5977041" cy="5601533"/>
          </a:xfrm>
          <a:prstGeom prst="rect">
            <a:avLst/>
          </a:prstGeom>
          <a:noFill/>
        </p:spPr>
        <p:txBody>
          <a:bodyPr wrap="square" rtlCol="0">
            <a:spAutoFit/>
          </a:bodyPr>
          <a:lstStyle/>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Giới thiệu thành viên</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Giới thiệu đề tài</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Khảo sát yêu cầu</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Phân tích hiện trạng</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Thiết kế hệ thống</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Thực hiện dự án</a:t>
            </a:r>
          </a:p>
          <a:p>
            <a:pPr marL="857250" indent="-857250">
              <a:spcBef>
                <a:spcPts val="1200"/>
              </a:spcBef>
              <a:buFont typeface="+mj-lt"/>
              <a:buAutoNum type="romanUcPeriod"/>
            </a:pPr>
            <a:r>
              <a:rPr lang="en-US" sz="3600" b="1" dirty="0" smtClean="0">
                <a:solidFill>
                  <a:srgbClr val="002060"/>
                </a:solidFill>
                <a:latin typeface="Times New Roman" panose="02020603050405020304" pitchFamily="18" charset="0"/>
                <a:cs typeface="Times New Roman" panose="02020603050405020304" pitchFamily="18" charset="0"/>
              </a:rPr>
              <a:t>  Demo</a:t>
            </a:r>
            <a:endParaRPr lang="en-US" sz="3600" b="1" dirty="0">
              <a:solidFill>
                <a:srgbClr val="002060"/>
              </a:solidFill>
              <a:latin typeface="Times New Roman" panose="02020603050405020304" pitchFamily="18" charset="0"/>
              <a:cs typeface="Times New Roman" panose="02020603050405020304" pitchFamily="18" charset="0"/>
            </a:endParaRPr>
          </a:p>
          <a:p>
            <a:pPr marL="857250" indent="-857250">
              <a:spcBef>
                <a:spcPts val="1200"/>
              </a:spcBef>
              <a:buFont typeface="+mj-lt"/>
              <a:buAutoNum type="romanUcPeriod"/>
            </a:pPr>
            <a:endParaRPr lang="en-US" sz="3600" b="1" dirty="0" smtClean="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3217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36577"/>
            <a:ext cx="6376416"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 Giới thiệu thành viên</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158753" y="3328907"/>
            <a:ext cx="3019893" cy="960328"/>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Vai trò</a:t>
            </a:r>
            <a:r>
              <a:rPr lang="vi-VN" sz="2000" b="1" dirty="0" smtClean="0">
                <a:latin typeface="Times New Roman" panose="02020603050405020304" pitchFamily="18" charset="0"/>
                <a:cs typeface="Times New Roman" panose="02020603050405020304" pitchFamily="18" charset="0"/>
              </a:rPr>
              <a:t>:</a:t>
            </a:r>
          </a:p>
          <a:p>
            <a:pPr>
              <a:lnSpc>
                <a:spcPct val="150000"/>
              </a:lnSpc>
            </a:pPr>
            <a:r>
              <a:rPr lang="en-US" sz="2000" b="1" dirty="0" smtClean="0">
                <a:latin typeface="Times New Roman" panose="02020603050405020304" pitchFamily="18" charset="0"/>
                <a:cs typeface="Times New Roman" panose="02020603050405020304" pitchFamily="18" charset="0"/>
              </a:rPr>
              <a:t>Công việc</a:t>
            </a:r>
            <a:r>
              <a:rPr lang="vi-VN" sz="2000" b="1" dirty="0" smtClean="0">
                <a:latin typeface="Times New Roman" panose="02020603050405020304" pitchFamily="18" charset="0"/>
                <a:cs typeface="Times New Roman" panose="02020603050405020304" pitchFamily="18" charset="0"/>
              </a:rPr>
              <a:t>:</a:t>
            </a:r>
            <a:endParaRPr lang="vi-V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30159" y="3328907"/>
            <a:ext cx="4944127" cy="2400657"/>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Trưởng nhóm</a:t>
            </a:r>
            <a:endParaRPr lang="vi-VN" sz="2000" b="1"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Lập kế hoạch triển khai làm đồ án</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Phân công công việc</a:t>
            </a:r>
            <a:endParaRPr lang="vi-VN" sz="2000"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Làm slide</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Kiểm thử</a:t>
            </a:r>
            <a:endParaRPr lang="vi-VN" sz="2000" dirty="0" smtClean="0">
              <a:latin typeface="Times New Roman" panose="02020603050405020304" pitchFamily="18" charset="0"/>
              <a:cs typeface="Times New Roman" panose="02020603050405020304" pitchFamily="18" charset="0"/>
            </a:endParaRPr>
          </a:p>
        </p:txBody>
      </p:sp>
      <p:sp>
        <p:nvSpPr>
          <p:cNvPr id="7" name="Rectangle 6"/>
          <p:cNvSpPr/>
          <p:nvPr/>
        </p:nvSpPr>
        <p:spPr>
          <a:xfrm>
            <a:off x="5158754" y="2726923"/>
            <a:ext cx="4961904" cy="480064"/>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bg1"/>
                </a:solidFill>
                <a:latin typeface="Times New Roman" panose="02020603050405020304" pitchFamily="18" charset="0"/>
                <a:cs typeface="Times New Roman" panose="02020603050405020304" pitchFamily="18" charset="0"/>
              </a:rPr>
              <a:t>Nguyễn Đình Đại Nghĩa</a:t>
            </a:r>
            <a:endParaRPr lang="vi-VN" sz="2400" b="1">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816096" y="1231728"/>
            <a:ext cx="4230624"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BEE SMART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286" y="2219501"/>
            <a:ext cx="3202793" cy="427039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638633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36577"/>
            <a:ext cx="6376416"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 Giới thiệu thành viên</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158753" y="3328907"/>
            <a:ext cx="3019893" cy="960328"/>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Vai trò</a:t>
            </a:r>
            <a:r>
              <a:rPr lang="vi-VN" sz="2000" b="1" dirty="0" smtClean="0">
                <a:latin typeface="Times New Roman" panose="02020603050405020304" pitchFamily="18" charset="0"/>
                <a:cs typeface="Times New Roman" panose="02020603050405020304" pitchFamily="18" charset="0"/>
              </a:rPr>
              <a:t>:</a:t>
            </a:r>
          </a:p>
          <a:p>
            <a:pPr>
              <a:lnSpc>
                <a:spcPct val="150000"/>
              </a:lnSpc>
            </a:pPr>
            <a:r>
              <a:rPr lang="en-US" sz="2000" b="1" dirty="0" smtClean="0">
                <a:latin typeface="Times New Roman" panose="02020603050405020304" pitchFamily="18" charset="0"/>
                <a:cs typeface="Times New Roman" panose="02020603050405020304" pitchFamily="18" charset="0"/>
              </a:rPr>
              <a:t>Công việc</a:t>
            </a:r>
            <a:r>
              <a:rPr lang="vi-VN" sz="2000" b="1" dirty="0" smtClean="0">
                <a:latin typeface="Times New Roman" panose="02020603050405020304" pitchFamily="18" charset="0"/>
                <a:cs typeface="Times New Roman" panose="02020603050405020304" pitchFamily="18" charset="0"/>
              </a:rPr>
              <a:t>:</a:t>
            </a:r>
            <a:endParaRPr lang="vi-V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30159" y="3328907"/>
            <a:ext cx="4935418" cy="2400657"/>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Thành viên</a:t>
            </a:r>
          </a:p>
          <a:p>
            <a:pPr>
              <a:lnSpc>
                <a:spcPct val="150000"/>
              </a:lnSpc>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Làm </a:t>
            </a:r>
            <a:r>
              <a:rPr lang="en-US" sz="2000">
                <a:latin typeface="Times New Roman" panose="02020603050405020304" pitchFamily="18" charset="0"/>
                <a:cs typeface="Times New Roman" panose="02020603050405020304" pitchFamily="18" charset="0"/>
              </a:rPr>
              <a:t>web </a:t>
            </a:r>
            <a:r>
              <a:rPr lang="en-US" sz="2000" smtClean="0">
                <a:latin typeface="Times New Roman" panose="02020603050405020304" pitchFamily="18" charset="0"/>
                <a:cs typeface="Times New Roman" panose="02020603050405020304" pitchFamily="18" charset="0"/>
              </a:rPr>
              <a:t>app + Giao tiếp I2C</a:t>
            </a:r>
            <a:endParaRPr lang="en-US" sz="2000" b="1"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Lắp ráp mô hình</a:t>
            </a:r>
            <a:endParaRPr lang="vi-VN" sz="2000" b="1"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Làm document</a:t>
            </a:r>
            <a:endParaRPr lang="vi-VN" sz="2000"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Kiểm thử</a:t>
            </a:r>
          </a:p>
        </p:txBody>
      </p:sp>
      <p:sp>
        <p:nvSpPr>
          <p:cNvPr id="7" name="Rectangle 6"/>
          <p:cNvSpPr/>
          <p:nvPr/>
        </p:nvSpPr>
        <p:spPr>
          <a:xfrm>
            <a:off x="5158754" y="2726923"/>
            <a:ext cx="4961904" cy="480064"/>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Times New Roman" panose="02020603050405020304" pitchFamily="18" charset="0"/>
                <a:cs typeface="Times New Roman" panose="02020603050405020304" pitchFamily="18" charset="0"/>
              </a:rPr>
              <a:t>Trần Tấn Phát</a:t>
            </a:r>
            <a:endParaRPr lang="vi-VN" sz="24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816096" y="1231728"/>
            <a:ext cx="4230624"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BEE SMART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536192" y="1878059"/>
            <a:ext cx="2511552" cy="460480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04036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36577"/>
            <a:ext cx="6376416"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 Giới thiệu thành viên</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158753" y="3328907"/>
            <a:ext cx="3019893" cy="960328"/>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Vai trò</a:t>
            </a:r>
            <a:r>
              <a:rPr lang="vi-VN" sz="2000" b="1" dirty="0" smtClean="0">
                <a:latin typeface="Times New Roman" panose="02020603050405020304" pitchFamily="18" charset="0"/>
                <a:cs typeface="Times New Roman" panose="02020603050405020304" pitchFamily="18" charset="0"/>
              </a:rPr>
              <a:t>:</a:t>
            </a:r>
          </a:p>
          <a:p>
            <a:pPr>
              <a:lnSpc>
                <a:spcPct val="150000"/>
              </a:lnSpc>
            </a:pPr>
            <a:r>
              <a:rPr lang="en-US" sz="2000" b="1" dirty="0" smtClean="0">
                <a:latin typeface="Times New Roman" panose="02020603050405020304" pitchFamily="18" charset="0"/>
                <a:cs typeface="Times New Roman" panose="02020603050405020304" pitchFamily="18" charset="0"/>
              </a:rPr>
              <a:t>Công việc</a:t>
            </a:r>
            <a:r>
              <a:rPr lang="vi-VN" sz="2000" b="1" dirty="0" smtClean="0">
                <a:latin typeface="Times New Roman" panose="02020603050405020304" pitchFamily="18" charset="0"/>
                <a:cs typeface="Times New Roman" panose="02020603050405020304" pitchFamily="18" charset="0"/>
              </a:rPr>
              <a:t>:</a:t>
            </a:r>
            <a:endParaRPr lang="vi-V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30159" y="3328907"/>
            <a:ext cx="3925224" cy="2862322"/>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Thành viên</a:t>
            </a:r>
            <a:endParaRPr lang="vi-VN" sz="2000" b="1"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Chức năng nhận diện </a:t>
            </a:r>
            <a:r>
              <a:rPr lang="en-US" sz="2000" smtClean="0">
                <a:latin typeface="Times New Roman" panose="02020603050405020304" pitchFamily="18" charset="0"/>
                <a:cs typeface="Times New Roman" panose="02020603050405020304" pitchFamily="18" charset="0"/>
              </a:rPr>
              <a:t>khuôn </a:t>
            </a:r>
            <a:r>
              <a:rPr lang="en-US" sz="2000" smtClean="0">
                <a:latin typeface="Times New Roman" panose="02020603050405020304" pitchFamily="18" charset="0"/>
                <a:cs typeface="Times New Roman" panose="02020603050405020304" pitchFamily="18" charset="0"/>
              </a:rPr>
              <a:t>mặt, nút nhấn , chuông báo động</a:t>
            </a:r>
            <a:endParaRPr lang="en-US" sz="2000"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Mua linh kiện, vật liệu</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Lắp ráp mô hình</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Kiểm thử</a:t>
            </a:r>
            <a:endParaRPr lang="vi-VN" sz="2000" dirty="0" smtClean="0">
              <a:latin typeface="Times New Roman" panose="02020603050405020304" pitchFamily="18" charset="0"/>
              <a:cs typeface="Times New Roman" panose="02020603050405020304" pitchFamily="18" charset="0"/>
            </a:endParaRPr>
          </a:p>
        </p:txBody>
      </p:sp>
      <p:sp>
        <p:nvSpPr>
          <p:cNvPr id="7" name="Rectangle 6"/>
          <p:cNvSpPr/>
          <p:nvPr/>
        </p:nvSpPr>
        <p:spPr>
          <a:xfrm>
            <a:off x="5158754" y="2726923"/>
            <a:ext cx="4961904" cy="480064"/>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Times New Roman" panose="02020603050405020304" pitchFamily="18" charset="0"/>
                <a:cs typeface="Times New Roman" panose="02020603050405020304" pitchFamily="18" charset="0"/>
              </a:rPr>
              <a:t>Trần Thế Pháp</a:t>
            </a:r>
            <a:endParaRPr lang="vi-VN" sz="24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816096" y="1231728"/>
            <a:ext cx="4230624"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BEE SMART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247" y="2417774"/>
            <a:ext cx="3945833" cy="394035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97268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73153"/>
            <a:ext cx="6376416"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 Giới thiệu thành viên</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5158753" y="3328907"/>
            <a:ext cx="3019893" cy="960328"/>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Vai trò</a:t>
            </a:r>
            <a:r>
              <a:rPr lang="vi-VN" sz="2000" b="1" dirty="0" smtClean="0">
                <a:latin typeface="Times New Roman" panose="02020603050405020304" pitchFamily="18" charset="0"/>
                <a:cs typeface="Times New Roman" panose="02020603050405020304" pitchFamily="18" charset="0"/>
              </a:rPr>
              <a:t>:</a:t>
            </a:r>
          </a:p>
          <a:p>
            <a:pPr>
              <a:lnSpc>
                <a:spcPct val="150000"/>
              </a:lnSpc>
            </a:pPr>
            <a:r>
              <a:rPr lang="en-US" sz="2000" b="1" dirty="0" smtClean="0">
                <a:latin typeface="Times New Roman" panose="02020603050405020304" pitchFamily="18" charset="0"/>
                <a:cs typeface="Times New Roman" panose="02020603050405020304" pitchFamily="18" charset="0"/>
              </a:rPr>
              <a:t>Công việc</a:t>
            </a:r>
            <a:r>
              <a:rPr lang="vi-VN" sz="2000" b="1" dirty="0" smtClean="0">
                <a:latin typeface="Times New Roman" panose="02020603050405020304" pitchFamily="18" charset="0"/>
                <a:cs typeface="Times New Roman" panose="02020603050405020304" pitchFamily="18" charset="0"/>
              </a:rPr>
              <a:t>:</a:t>
            </a:r>
            <a:endParaRPr lang="vi-VN" sz="20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30159" y="3328907"/>
            <a:ext cx="5057338" cy="2400657"/>
          </a:xfrm>
          <a:prstGeom prst="rect">
            <a:avLst/>
          </a:prstGeom>
          <a:noFill/>
        </p:spPr>
        <p:txBody>
          <a:bodyPr wrap="square" rtlCol="0">
            <a:spAutoFit/>
          </a:bodyPr>
          <a:lstStyle/>
          <a:p>
            <a:pPr>
              <a:lnSpc>
                <a:spcPct val="150000"/>
              </a:lnSpc>
            </a:pPr>
            <a:r>
              <a:rPr lang="en-US" sz="2000" b="1" dirty="0" smtClean="0">
                <a:latin typeface="Times New Roman" panose="02020603050405020304" pitchFamily="18" charset="0"/>
                <a:cs typeface="Times New Roman" panose="02020603050405020304" pitchFamily="18" charset="0"/>
              </a:rPr>
              <a:t>Thành viên</a:t>
            </a:r>
            <a:endParaRPr lang="vi-VN" sz="2000" b="1"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Chức năng quẹt </a:t>
            </a:r>
            <a:r>
              <a:rPr lang="en-US" sz="2000" smtClean="0">
                <a:latin typeface="Times New Roman" panose="02020603050405020304" pitchFamily="18" charset="0"/>
                <a:cs typeface="Times New Roman" panose="02020603050405020304" pitchFamily="18" charset="0"/>
              </a:rPr>
              <a:t>thẻ </a:t>
            </a:r>
            <a:r>
              <a:rPr lang="en-US" sz="2000" smtClean="0">
                <a:latin typeface="Times New Roman" panose="02020603050405020304" pitchFamily="18" charset="0"/>
                <a:cs typeface="Times New Roman" panose="02020603050405020304" pitchFamily="18" charset="0"/>
              </a:rPr>
              <a:t>RFID + Giao tiếp Serial</a:t>
            </a:r>
            <a:endParaRPr lang="en-US" sz="2000"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Chức năng Keypad 4x4</a:t>
            </a:r>
            <a:endParaRPr lang="vi-VN" sz="2000" dirty="0" smtClean="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Lắp ráp mô hình</a:t>
            </a:r>
          </a:p>
          <a:p>
            <a:pPr>
              <a:lnSpc>
                <a:spcPct val="150000"/>
              </a:lnSpc>
            </a:pP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Kiểm thử</a:t>
            </a:r>
            <a:endParaRPr lang="vi-VN" sz="2000" dirty="0" smtClean="0">
              <a:latin typeface="Times New Roman" panose="02020603050405020304" pitchFamily="18" charset="0"/>
              <a:cs typeface="Times New Roman" panose="02020603050405020304" pitchFamily="18" charset="0"/>
            </a:endParaRPr>
          </a:p>
        </p:txBody>
      </p:sp>
      <p:sp>
        <p:nvSpPr>
          <p:cNvPr id="7" name="Rectangle 6"/>
          <p:cNvSpPr/>
          <p:nvPr/>
        </p:nvSpPr>
        <p:spPr>
          <a:xfrm>
            <a:off x="5158754" y="2726923"/>
            <a:ext cx="4961904" cy="480064"/>
          </a:xfrm>
          <a:prstGeom prst="rect">
            <a:avLst/>
          </a:prstGeom>
          <a:solidFill>
            <a:schemeClr val="accent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latin typeface="Times New Roman" panose="02020603050405020304" pitchFamily="18" charset="0"/>
                <a:cs typeface="Times New Roman" panose="02020603050405020304" pitchFamily="18" charset="0"/>
              </a:rPr>
              <a:t>Nguyễn Quốc Đại</a:t>
            </a:r>
            <a:endParaRPr lang="vi-VN" sz="2400" b="1"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816096" y="1231728"/>
            <a:ext cx="4230624" cy="646331"/>
          </a:xfrm>
          <a:prstGeom prst="rect">
            <a:avLst/>
          </a:prstGeom>
          <a:noFill/>
        </p:spPr>
        <p:txBody>
          <a:bodyPr wrap="square" rtlCol="0">
            <a:spAutoFit/>
          </a:bodyPr>
          <a:lstStyle/>
          <a:p>
            <a:pPr algn="ctr"/>
            <a:r>
              <a:rPr lang="en-US" sz="3600" b="1" dirty="0" smtClean="0">
                <a:solidFill>
                  <a:srgbClr val="002060"/>
                </a:solidFill>
                <a:latin typeface="Times New Roman" panose="02020603050405020304" pitchFamily="18" charset="0"/>
                <a:cs typeface="Times New Roman" panose="02020603050405020304" pitchFamily="18" charset="0"/>
              </a:rPr>
              <a:t>BEE SMART</a:t>
            </a:r>
            <a:endParaRPr lang="en-US" sz="3600" b="1" dirty="0">
              <a:solidFill>
                <a:srgbClr val="00206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650" y="2634807"/>
            <a:ext cx="3567197" cy="35671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299766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7223" y="4378630"/>
            <a:ext cx="1598438"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Smart Home</a:t>
            </a:r>
            <a:endParaRPr lang="vi-VN" sz="2000" b="1" dirty="0">
              <a:latin typeface="Times New Roman" panose="02020603050405020304" pitchFamily="18" charset="0"/>
              <a:cs typeface="Times New Roman" panose="02020603050405020304" pitchFamily="18" charset="0"/>
            </a:endParaRPr>
          </a:p>
        </p:txBody>
      </p:sp>
      <p:sp>
        <p:nvSpPr>
          <p:cNvPr id="10" name="Flowchart: Terminator 9"/>
          <p:cNvSpPr/>
          <p:nvPr/>
        </p:nvSpPr>
        <p:spPr>
          <a:xfrm>
            <a:off x="0" y="-73153"/>
            <a:ext cx="4876800"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II/ Giới thiệu đề tài</a:t>
            </a:r>
            <a:endParaRPr lang="vi-VN" sz="36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2657499"/>
            <a:ext cx="2750965" cy="17145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p:cNvPicPr>
            <a:picLocks noChangeAspect="1"/>
          </p:cNvPicPr>
          <p:nvPr/>
        </p:nvPicPr>
        <p:blipFill>
          <a:blip r:embed="rId3"/>
          <a:stretch>
            <a:fillRect/>
          </a:stretch>
        </p:blipFill>
        <p:spPr>
          <a:xfrm>
            <a:off x="2133600" y="4931664"/>
            <a:ext cx="1838324" cy="1828800"/>
          </a:xfrm>
          <a:prstGeom prst="rect">
            <a:avLst/>
          </a:prstGeom>
          <a:ln>
            <a:noFill/>
          </a:ln>
          <a:effectLst>
            <a:softEdge rad="112500"/>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5100" y="915395"/>
            <a:ext cx="3057144" cy="16693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TextBox 16"/>
          <p:cNvSpPr txBox="1"/>
          <p:nvPr/>
        </p:nvSpPr>
        <p:spPr>
          <a:xfrm>
            <a:off x="2294390" y="2537626"/>
            <a:ext cx="148733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Smart Care</a:t>
            </a:r>
            <a:endParaRPr lang="vi-VN" sz="2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5"/>
          <a:stretch>
            <a:fillRect/>
          </a:stretch>
        </p:blipFill>
        <p:spPr>
          <a:xfrm>
            <a:off x="8070965" y="4692492"/>
            <a:ext cx="2887355" cy="1915858"/>
          </a:xfrm>
          <a:prstGeom prst="rect">
            <a:avLst/>
          </a:prstGeom>
          <a:ln>
            <a:noFill/>
          </a:ln>
          <a:effectLst>
            <a:softEdge rad="112500"/>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4797" y="2624859"/>
            <a:ext cx="2669782" cy="174210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TextBox 17"/>
          <p:cNvSpPr txBox="1"/>
          <p:nvPr/>
        </p:nvSpPr>
        <p:spPr>
          <a:xfrm>
            <a:off x="3785879" y="4378630"/>
            <a:ext cx="1813922"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Smart Garden</a:t>
            </a:r>
            <a:endParaRPr lang="vi-VN" sz="2000" b="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26243" y="2074357"/>
            <a:ext cx="3395994" cy="18866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1" name="Right Arrow 20"/>
          <p:cNvSpPr/>
          <p:nvPr/>
        </p:nvSpPr>
        <p:spPr>
          <a:xfrm>
            <a:off x="5296354" y="5687282"/>
            <a:ext cx="2348020" cy="31756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vi-VN"/>
          </a:p>
        </p:txBody>
      </p:sp>
      <p:sp>
        <p:nvSpPr>
          <p:cNvPr id="22" name="Shape 21"/>
          <p:cNvSpPr/>
          <p:nvPr/>
        </p:nvSpPr>
        <p:spPr>
          <a:xfrm rot="20369222" flipH="1">
            <a:off x="5558380" y="1034790"/>
            <a:ext cx="2043834" cy="1058994"/>
          </a:xfrm>
          <a:prstGeom prst="swooshArrow">
            <a:avLst>
              <a:gd name="adj1" fmla="val 16310"/>
              <a:gd name="adj2" fmla="val 31370"/>
            </a:avLst>
          </a:prstGeom>
        </p:spPr>
        <p:style>
          <a:lnRef idx="1">
            <a:schemeClr val="dk1"/>
          </a:lnRef>
          <a:fillRef idx="3">
            <a:schemeClr val="dk1"/>
          </a:fillRef>
          <a:effectRef idx="2">
            <a:schemeClr val="dk1"/>
          </a:effectRef>
          <a:fontRef idx="minor">
            <a:schemeClr val="lt1"/>
          </a:fontRef>
        </p:style>
      </p:sp>
      <p:sp>
        <p:nvSpPr>
          <p:cNvPr id="23" name="TextBox 22"/>
          <p:cNvSpPr txBox="1"/>
          <p:nvPr/>
        </p:nvSpPr>
        <p:spPr>
          <a:xfrm>
            <a:off x="8500295" y="1449463"/>
            <a:ext cx="2028694"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Smart Door</a:t>
            </a:r>
            <a:endParaRPr lang="vi-VN" sz="2800" b="1" dirty="0">
              <a:latin typeface="Times New Roman" panose="02020603050405020304" pitchFamily="18" charset="0"/>
              <a:cs typeface="Times New Roman" panose="02020603050405020304" pitchFamily="18" charset="0"/>
            </a:endParaRPr>
          </a:p>
        </p:txBody>
      </p:sp>
      <p:sp>
        <p:nvSpPr>
          <p:cNvPr id="24" name="Right Arrow 23"/>
          <p:cNvSpPr/>
          <p:nvPr/>
        </p:nvSpPr>
        <p:spPr>
          <a:xfrm rot="16200000">
            <a:off x="9208305" y="4219848"/>
            <a:ext cx="631870" cy="31756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61505068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a:xfrm>
            <a:off x="0" y="-73153"/>
            <a:ext cx="5535168"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III/ Khảo sát yêu cầu</a:t>
            </a:r>
          </a:p>
          <a:p>
            <a:pPr algn="ctr"/>
            <a:r>
              <a:rPr lang="en-US" sz="2800" b="1" dirty="0" smtClean="0">
                <a:solidFill>
                  <a:schemeClr val="bg2">
                    <a:lumMod val="10000"/>
                  </a:schemeClr>
                </a:solidFill>
                <a:latin typeface="Times New Roman" panose="02020603050405020304" pitchFamily="18" charset="0"/>
                <a:cs typeface="Times New Roman" panose="02020603050405020304" pitchFamily="18" charset="0"/>
              </a:rPr>
              <a:t>1/ Yêu cầu của hệ thống</a:t>
            </a:r>
            <a:endParaRPr lang="vi-VN" sz="28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404" y="1535156"/>
            <a:ext cx="4404360" cy="2642616"/>
          </a:xfrm>
          <a:prstGeom prst="rect">
            <a:avLst/>
          </a:prstGeom>
          <a:ln>
            <a:noFill/>
          </a:ln>
          <a:effectLst>
            <a:softEdge rad="112500"/>
          </a:effectLst>
        </p:spPr>
      </p:pic>
      <p:sp>
        <p:nvSpPr>
          <p:cNvPr id="4" name="TextBox 3"/>
          <p:cNvSpPr txBox="1"/>
          <p:nvPr/>
        </p:nvSpPr>
        <p:spPr>
          <a:xfrm>
            <a:off x="79248" y="4728198"/>
            <a:ext cx="5376672" cy="1569660"/>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vi-VN" sz="2400" dirty="0">
                <a:latin typeface="+mj-lt"/>
              </a:rPr>
              <a:t>Vấn đề an ninh tại các khu vực chung cư hiện nay rất đáng báo động, nhiều tội phạm trộm cướp lựa chọn khu vực chung cư là đích đến</a:t>
            </a:r>
            <a:r>
              <a:rPr lang="vi-VN" sz="2400" dirty="0" smtClean="0">
                <a:latin typeface="+mj-lt"/>
              </a:rPr>
              <a:t>.</a:t>
            </a:r>
            <a:r>
              <a:rPr lang="en-US" sz="2400" dirty="0">
                <a:latin typeface="+mj-lt"/>
              </a:rPr>
              <a:t> </a:t>
            </a:r>
            <a:endParaRPr lang="vi-VN" sz="24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6211824" y="4543532"/>
            <a:ext cx="5407152" cy="1938992"/>
          </a:xfrm>
          <a:prstGeom prst="rect">
            <a:avLst/>
          </a:prstGeom>
          <a:noFill/>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Do đó để bảo vệ an toàn cho khu nhà, bảo vệ tài sản của mình thì chỉ trang bị cửa và khóa thật tốt là không đủ. Từ nhu cầu đó, cánh cửa thông minh “Smart Door” ra đời, đáp ứng hầu hết nhu cầu của khách hàng.</a:t>
            </a:r>
            <a:endParaRPr lang="vi-V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6766560" y="1255748"/>
            <a:ext cx="4218432" cy="3165864"/>
          </a:xfrm>
          <a:prstGeom prst="rect">
            <a:avLst/>
          </a:prstGeom>
          <a:ln>
            <a:noFill/>
          </a:ln>
          <a:effectLst>
            <a:softEdge rad="112500"/>
          </a:effectLst>
        </p:spPr>
      </p:pic>
      <p:sp>
        <p:nvSpPr>
          <p:cNvPr id="7" name="Right Arrow 6"/>
          <p:cNvSpPr/>
          <p:nvPr/>
        </p:nvSpPr>
        <p:spPr>
          <a:xfrm>
            <a:off x="5455920" y="2626644"/>
            <a:ext cx="768096" cy="317563"/>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152694837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502" y="1971342"/>
            <a:ext cx="2657475" cy="1714500"/>
          </a:xfrm>
          <a:prstGeom prst="rect">
            <a:avLst/>
          </a:prstGeom>
          <a:ln>
            <a:noFill/>
          </a:ln>
          <a:effectLst>
            <a:softEdge rad="112500"/>
          </a:effectLst>
        </p:spPr>
      </p:pic>
      <p:sp>
        <p:nvSpPr>
          <p:cNvPr id="3" name="TextBox 2"/>
          <p:cNvSpPr txBox="1"/>
          <p:nvPr/>
        </p:nvSpPr>
        <p:spPr>
          <a:xfrm>
            <a:off x="2056717" y="1493943"/>
            <a:ext cx="2599043" cy="400110"/>
          </a:xfrm>
          <a:prstGeom prst="rect">
            <a:avLst/>
          </a:prstGeom>
          <a:noFill/>
        </p:spPr>
        <p:txBody>
          <a:bodyPr wrap="square" rtlCol="0">
            <a:spAutoFit/>
          </a:bodyPr>
          <a:lstStyle/>
          <a:p>
            <a:pPr algn="ctr"/>
            <a:r>
              <a:rPr lang="en-US" sz="2000" b="1" dirty="0" smtClean="0">
                <a:latin typeface="Times New Roman" panose="02020603050405020304" pitchFamily="18" charset="0"/>
                <a:cs typeface="Times New Roman" panose="02020603050405020304" pitchFamily="18" charset="0"/>
              </a:rPr>
              <a:t>Nhận diện khuôn mặt</a:t>
            </a:r>
            <a:endParaRPr lang="vi-VN" sz="20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802084" y="3970455"/>
            <a:ext cx="3108307" cy="1938992"/>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a:latin typeface="Times New Roman" panose="02020603050405020304" pitchFamily="18" charset="0"/>
                <a:cs typeface="Times New Roman" panose="02020603050405020304" pitchFamily="18" charset="0"/>
              </a:rPr>
              <a:t>Giúp người dùng tự động đóng và mở cánh cửa khi hệ thống nhận diện được là thành viên của gia đình.</a:t>
            </a:r>
            <a:endParaRPr lang="vi-VN" sz="2400">
              <a:latin typeface="Times New Roman" panose="02020603050405020304" pitchFamily="18" charset="0"/>
              <a:cs typeface="Times New Roman" panose="02020603050405020304" pitchFamily="18" charset="0"/>
            </a:endParaRPr>
          </a:p>
        </p:txBody>
      </p:sp>
      <p:sp>
        <p:nvSpPr>
          <p:cNvPr id="16" name="TextBox 15"/>
          <p:cNvSpPr txBox="1"/>
          <p:nvPr/>
        </p:nvSpPr>
        <p:spPr>
          <a:xfrm>
            <a:off x="7489137" y="1493943"/>
            <a:ext cx="2365248" cy="400110"/>
          </a:xfrm>
          <a:prstGeom prst="rect">
            <a:avLst/>
          </a:prstGeom>
          <a:noFill/>
        </p:spPr>
        <p:txBody>
          <a:bodyPr wrap="square" rtlCol="0">
            <a:spAutoFit/>
          </a:bodyPr>
          <a:lstStyle/>
          <a:p>
            <a:pPr algn="ctr"/>
            <a:r>
              <a:rPr lang="en-US" sz="2000" b="1" smtClean="0">
                <a:latin typeface="Times New Roman" panose="02020603050405020304" pitchFamily="18" charset="0"/>
                <a:cs typeface="Times New Roman" panose="02020603050405020304" pitchFamily="18" charset="0"/>
              </a:rPr>
              <a:t>Điều khiển từ xa</a:t>
            </a:r>
            <a:endParaRPr lang="vi-VN" sz="2000" b="1">
              <a:latin typeface="Times New Roman" panose="02020603050405020304" pitchFamily="18" charset="0"/>
              <a:cs typeface="Times New Roman" panose="02020603050405020304" pitchFamily="18" charset="0"/>
            </a:endParaRPr>
          </a:p>
        </p:txBody>
      </p:sp>
      <p:sp>
        <p:nvSpPr>
          <p:cNvPr id="17" name="TextBox 16"/>
          <p:cNvSpPr txBox="1"/>
          <p:nvPr/>
        </p:nvSpPr>
        <p:spPr>
          <a:xfrm>
            <a:off x="6695396" y="3970455"/>
            <a:ext cx="4245337" cy="1938992"/>
          </a:xfrm>
          <a:prstGeom prst="rect">
            <a:avLst/>
          </a:prstGeom>
          <a:noFill/>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400" dirty="0">
                <a:latin typeface="Times New Roman" panose="02020603050405020304" pitchFamily="18" charset="0"/>
                <a:cs typeface="Times New Roman" panose="02020603050405020304" pitchFamily="18" charset="0"/>
              </a:rPr>
              <a:t>Người dùng có thể điều khiển từ xa </a:t>
            </a:r>
            <a:r>
              <a:rPr lang="en-US" sz="2400" dirty="0" smtClean="0">
                <a:latin typeface="Times New Roman" panose="02020603050405020304" pitchFamily="18" charset="0"/>
                <a:cs typeface="Times New Roman" panose="02020603050405020304" pitchFamily="18" charset="0"/>
              </a:rPr>
              <a:t>để đóng mở cửa </a:t>
            </a:r>
            <a:r>
              <a:rPr lang="en-US" sz="2400" dirty="0">
                <a:latin typeface="Times New Roman" panose="02020603050405020304" pitchFamily="18" charset="0"/>
                <a:cs typeface="Times New Roman" panose="02020603050405020304" pitchFamily="18" charset="0"/>
              </a:rPr>
              <a:t>theo ý muốn</a:t>
            </a:r>
            <a:r>
              <a:rPr lang="en-US" sz="2400" dirty="0" smtClean="0">
                <a:latin typeface="Times New Roman" panose="02020603050405020304" pitchFamily="18" charset="0"/>
                <a:cs typeface="Times New Roman" panose="02020603050405020304" pitchFamily="18" charset="0"/>
              </a:rPr>
              <a:t>, cũng như quản lý trạng thái, thông tin của cửa thông qua chiếc điện thoại, máy tính,..</a:t>
            </a:r>
            <a:endParaRPr lang="vi-VN" sz="2400" dirty="0">
              <a:latin typeface="Times New Roman" panose="02020603050405020304" pitchFamily="18" charset="0"/>
              <a:cs typeface="Times New Roman" panose="02020603050405020304" pitchFamily="18" charset="0"/>
            </a:endParaRPr>
          </a:p>
        </p:txBody>
      </p:sp>
      <p:cxnSp>
        <p:nvCxnSpPr>
          <p:cNvPr id="19" name="Straight Connector 18"/>
          <p:cNvCxnSpPr/>
          <p:nvPr/>
        </p:nvCxnSpPr>
        <p:spPr>
          <a:xfrm>
            <a:off x="5754624" y="1597152"/>
            <a:ext cx="0" cy="4425696"/>
          </a:xfrm>
          <a:prstGeom prst="line">
            <a:avLst/>
          </a:prstGeom>
          <a:ln w="57150"/>
        </p:spPr>
        <p:style>
          <a:lnRef idx="3">
            <a:schemeClr val="accent5"/>
          </a:lnRef>
          <a:fillRef idx="0">
            <a:schemeClr val="accent5"/>
          </a:fillRef>
          <a:effectRef idx="2">
            <a:schemeClr val="accent5"/>
          </a:effectRef>
          <a:fontRef idx="minor">
            <a:schemeClr val="tx1"/>
          </a:fontRef>
        </p:style>
      </p:cxnSp>
      <p:sp>
        <p:nvSpPr>
          <p:cNvPr id="10" name="Flowchart: Terminator 9"/>
          <p:cNvSpPr/>
          <p:nvPr/>
        </p:nvSpPr>
        <p:spPr>
          <a:xfrm>
            <a:off x="0" y="-73153"/>
            <a:ext cx="5535168" cy="915807"/>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bg2">
                    <a:lumMod val="10000"/>
                  </a:schemeClr>
                </a:solidFill>
                <a:latin typeface="Times New Roman" panose="02020603050405020304" pitchFamily="18" charset="0"/>
                <a:cs typeface="Times New Roman" panose="02020603050405020304" pitchFamily="18" charset="0"/>
              </a:rPr>
              <a:t>III/ Khảo sát yêu cầu</a:t>
            </a:r>
          </a:p>
          <a:p>
            <a:pPr algn="ctr"/>
            <a:r>
              <a:rPr lang="en-US" sz="2800" b="1" dirty="0">
                <a:solidFill>
                  <a:schemeClr val="bg2">
                    <a:lumMod val="10000"/>
                  </a:schemeClr>
                </a:solidFill>
                <a:latin typeface="Times New Roman" panose="02020603050405020304" pitchFamily="18" charset="0"/>
                <a:cs typeface="Times New Roman" panose="02020603050405020304" pitchFamily="18" charset="0"/>
              </a:rPr>
              <a:t>2</a:t>
            </a:r>
            <a:r>
              <a:rPr lang="en-US" sz="2800" b="1" dirty="0" smtClean="0">
                <a:solidFill>
                  <a:schemeClr val="bg2">
                    <a:lumMod val="10000"/>
                  </a:schemeClr>
                </a:solidFill>
                <a:latin typeface="Times New Roman" panose="02020603050405020304" pitchFamily="18" charset="0"/>
                <a:cs typeface="Times New Roman" panose="02020603050405020304" pitchFamily="18" charset="0"/>
              </a:rPr>
              <a:t>/ Chức năng của hệ thống</a:t>
            </a:r>
            <a:endParaRPr lang="vi-VN" sz="28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433201" y="1821201"/>
            <a:ext cx="2477117" cy="1988799"/>
          </a:xfrm>
          <a:prstGeom prst="rect">
            <a:avLst/>
          </a:prstGeom>
          <a:ln>
            <a:noFill/>
          </a:ln>
          <a:effectLst>
            <a:softEdge rad="112500"/>
          </a:effectLst>
        </p:spPr>
      </p:pic>
    </p:spTree>
    <p:extLst>
      <p:ext uri="{BB962C8B-B14F-4D97-AF65-F5344CB8AC3E}">
        <p14:creationId xmlns:p14="http://schemas.microsoft.com/office/powerpoint/2010/main" val="26048653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2472</TotalTime>
  <Words>1007</Words>
  <Application>Microsoft Office PowerPoint</Application>
  <PresentationFormat>Widescreen</PresentationFormat>
  <Paragraphs>134</Paragraphs>
  <Slides>18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hongt</dc:creator>
  <cp:lastModifiedBy>hongt</cp:lastModifiedBy>
  <cp:revision>243</cp:revision>
  <dcterms:created xsi:type="dcterms:W3CDTF">2020-05-29T03:50:42Z</dcterms:created>
  <dcterms:modified xsi:type="dcterms:W3CDTF">2020-12-20T02:49:50Z</dcterms:modified>
</cp:coreProperties>
</file>